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64" r:id="rId3"/>
    <p:sldId id="259" r:id="rId4"/>
    <p:sldId id="261" r:id="rId5"/>
    <p:sldId id="262" r:id="rId6"/>
    <p:sldId id="263" r:id="rId7"/>
    <p:sldId id="265" r:id="rId8"/>
    <p:sldId id="266" r:id="rId9"/>
    <p:sldId id="267" r:id="rId10"/>
    <p:sldId id="268" r:id="rId11"/>
    <p:sldId id="269" r:id="rId12"/>
    <p:sldId id="270" r:id="rId13"/>
    <p:sldId id="272" r:id="rId14"/>
    <p:sldId id="273" r:id="rId15"/>
    <p:sldId id="274" r:id="rId16"/>
    <p:sldId id="275" r:id="rId17"/>
    <p:sldId id="276" r:id="rId18"/>
    <p:sldId id="282" r:id="rId19"/>
    <p:sldId id="283" r:id="rId20"/>
    <p:sldId id="284" r:id="rId21"/>
    <p:sldId id="278" r:id="rId22"/>
    <p:sldId id="279" r:id="rId23"/>
    <p:sldId id="277" r:id="rId24"/>
    <p:sldId id="285" r:id="rId25"/>
    <p:sldId id="280" r:id="rId26"/>
    <p:sldId id="286" r:id="rId27"/>
    <p:sldId id="287" r:id="rId28"/>
    <p:sldId id="289" r:id="rId29"/>
    <p:sldId id="28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92"/>
    <p:restoredTop sz="82026"/>
  </p:normalViewPr>
  <p:slideViewPr>
    <p:cSldViewPr snapToGrid="0" snapToObjects="1">
      <p:cViewPr>
        <p:scale>
          <a:sx n="112" d="100"/>
          <a:sy n="112" d="100"/>
        </p:scale>
        <p:origin x="144"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7C9CAE-6738-AD46-A927-24F826EF35A4}" type="datetimeFigureOut">
              <a:rPr lang="en-US" smtClean="0"/>
              <a:t>2/24/19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14CA62-326E-5444-85C0-EADB580DA27D}" type="slidenum">
              <a:rPr lang="en-US" smtClean="0"/>
              <a:t>‹#›</a:t>
            </a:fld>
            <a:endParaRPr lang="en-US"/>
          </a:p>
        </p:txBody>
      </p:sp>
    </p:spTree>
    <p:extLst>
      <p:ext uri="{BB962C8B-B14F-4D97-AF65-F5344CB8AC3E}">
        <p14:creationId xmlns:p14="http://schemas.microsoft.com/office/powerpoint/2010/main" val="201246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today I’m going to introduce a another clustering methods for functional data that based on specific distances between objects, and this method is particularly proposed for data which are sparsely and irregularly observed during a certain time interval. </a:t>
            </a:r>
          </a:p>
          <a:p>
            <a:endParaRPr lang="en-US" baseline="0" dirty="0" smtClean="0"/>
          </a:p>
          <a:p>
            <a:r>
              <a:rPr lang="en-US" baseline="0" dirty="0" smtClean="0"/>
              <a:t>Such data occur commonly in longitudinal studies and online trading data, so I will present this method with a specific application on online auction data. </a:t>
            </a:r>
            <a:endParaRPr lang="en-US" dirty="0"/>
          </a:p>
        </p:txBody>
      </p:sp>
      <p:sp>
        <p:nvSpPr>
          <p:cNvPr id="4" name="Slide Number Placeholder 3"/>
          <p:cNvSpPr>
            <a:spLocks noGrp="1"/>
          </p:cNvSpPr>
          <p:nvPr>
            <p:ph type="sldNum" sz="quarter" idx="10"/>
          </p:nvPr>
        </p:nvSpPr>
        <p:spPr/>
        <p:txBody>
          <a:bodyPr/>
          <a:lstStyle/>
          <a:p>
            <a:fld id="{1614CA62-326E-5444-85C0-EADB580DA27D}" type="slidenum">
              <a:rPr lang="en-US" smtClean="0"/>
              <a:t>1</a:t>
            </a:fld>
            <a:endParaRPr lang="en-US"/>
          </a:p>
        </p:txBody>
      </p:sp>
    </p:spTree>
    <p:extLst>
      <p:ext uri="{BB962C8B-B14F-4D97-AF65-F5344CB8AC3E}">
        <p14:creationId xmlns:p14="http://schemas.microsoft.com/office/powerpoint/2010/main" val="1968694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a:t>
            </a:r>
            <a:r>
              <a:rPr lang="en-US" baseline="0" dirty="0" smtClean="0"/>
              <a:t> is to conduct the FPCA on our observed data. I’m pretty sure most of you should be familiar with this method, but I still need to go through this part because the results of FPCA will be used in the following steps. </a:t>
            </a:r>
          </a:p>
          <a:p>
            <a:endParaRPr lang="en-US" baseline="0" dirty="0" smtClean="0"/>
          </a:p>
          <a:p>
            <a:r>
              <a:rPr lang="en-US" baseline="0" dirty="0" err="1" smtClean="0"/>
              <a:t>Sik</a:t>
            </a:r>
            <a:r>
              <a:rPr lang="en-US" baseline="0" dirty="0" smtClean="0"/>
              <a:t> are uncorrelated with different value of </a:t>
            </a:r>
            <a:r>
              <a:rPr lang="en-US" baseline="0" dirty="0" err="1" smtClean="0"/>
              <a:t>i</a:t>
            </a:r>
            <a:endParaRPr lang="en-US" dirty="0"/>
          </a:p>
        </p:txBody>
      </p:sp>
      <p:sp>
        <p:nvSpPr>
          <p:cNvPr id="4" name="Slide Number Placeholder 3"/>
          <p:cNvSpPr>
            <a:spLocks noGrp="1"/>
          </p:cNvSpPr>
          <p:nvPr>
            <p:ph type="sldNum" sz="quarter" idx="10"/>
          </p:nvPr>
        </p:nvSpPr>
        <p:spPr/>
        <p:txBody>
          <a:bodyPr/>
          <a:lstStyle/>
          <a:p>
            <a:fld id="{1614CA62-326E-5444-85C0-EADB580DA27D}" type="slidenum">
              <a:rPr lang="en-US" smtClean="0"/>
              <a:t>10</a:t>
            </a:fld>
            <a:endParaRPr lang="en-US"/>
          </a:p>
        </p:txBody>
      </p:sp>
    </p:spTree>
    <p:extLst>
      <p:ext uri="{BB962C8B-B14F-4D97-AF65-F5344CB8AC3E}">
        <p14:creationId xmlns:p14="http://schemas.microsoft.com/office/powerpoint/2010/main" val="1490997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distance is not calculable in</a:t>
            </a:r>
            <a:r>
              <a:rPr lang="en-US" baseline="0" dirty="0" smtClean="0"/>
              <a:t> our situation, because only the sparse data are observed</a:t>
            </a:r>
            <a:r>
              <a:rPr lang="en-US" baseline="0" dirty="0" smtClean="0"/>
              <a:t>. </a:t>
            </a:r>
          </a:p>
          <a:p>
            <a:r>
              <a:rPr lang="en-US" baseline="0" dirty="0" smtClean="0"/>
              <a:t>So we proposed a new way to define this distance.</a:t>
            </a:r>
            <a:endParaRPr lang="en-US" dirty="0"/>
          </a:p>
        </p:txBody>
      </p:sp>
      <p:sp>
        <p:nvSpPr>
          <p:cNvPr id="4" name="Slide Number Placeholder 3"/>
          <p:cNvSpPr>
            <a:spLocks noGrp="1"/>
          </p:cNvSpPr>
          <p:nvPr>
            <p:ph type="sldNum" sz="quarter" idx="10"/>
          </p:nvPr>
        </p:nvSpPr>
        <p:spPr/>
        <p:txBody>
          <a:bodyPr/>
          <a:lstStyle/>
          <a:p>
            <a:fld id="{1614CA62-326E-5444-85C0-EADB580DA27D}" type="slidenum">
              <a:rPr lang="en-US" smtClean="0"/>
              <a:t>11</a:t>
            </a:fld>
            <a:endParaRPr lang="en-US"/>
          </a:p>
        </p:txBody>
      </p:sp>
    </p:spTree>
    <p:extLst>
      <p:ext uri="{BB962C8B-B14F-4D97-AF65-F5344CB8AC3E}">
        <p14:creationId xmlns:p14="http://schemas.microsoft.com/office/powerpoint/2010/main" val="399949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square</a:t>
            </a:r>
            <a:r>
              <a:rPr lang="en-US" baseline="0" dirty="0" smtClean="0"/>
              <a:t> root of the sum of the squared difference of PC scores between two curves, given Yi and </a:t>
            </a:r>
            <a:r>
              <a:rPr lang="en-US" baseline="0" dirty="0" err="1" smtClean="0"/>
              <a:t>Yj</a:t>
            </a:r>
            <a:r>
              <a:rPr lang="en-US" baseline="0" dirty="0" smtClean="0"/>
              <a:t>.</a:t>
            </a:r>
          </a:p>
          <a:p>
            <a:r>
              <a:rPr lang="en-US" baseline="0" dirty="0" smtClean="0"/>
              <a:t>And the term in the square root can be further expanded as </a:t>
            </a:r>
            <a:endParaRPr lang="en-US" dirty="0"/>
          </a:p>
        </p:txBody>
      </p:sp>
      <p:sp>
        <p:nvSpPr>
          <p:cNvPr id="4" name="Slide Number Placeholder 3"/>
          <p:cNvSpPr>
            <a:spLocks noGrp="1"/>
          </p:cNvSpPr>
          <p:nvPr>
            <p:ph type="sldNum" sz="quarter" idx="10"/>
          </p:nvPr>
        </p:nvSpPr>
        <p:spPr/>
        <p:txBody>
          <a:bodyPr/>
          <a:lstStyle/>
          <a:p>
            <a:fld id="{1614CA62-326E-5444-85C0-EADB580DA27D}" type="slidenum">
              <a:rPr lang="en-US" smtClean="0"/>
              <a:t>12</a:t>
            </a:fld>
            <a:endParaRPr lang="en-US"/>
          </a:p>
        </p:txBody>
      </p:sp>
    </p:spTree>
    <p:extLst>
      <p:ext uri="{BB962C8B-B14F-4D97-AF65-F5344CB8AC3E}">
        <p14:creationId xmlns:p14="http://schemas.microsoft.com/office/powerpoint/2010/main" val="549319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err="1" smtClean="0"/>
                  <a:t>Mu_i</a:t>
                </a:r>
                <a:r>
                  <a:rPr lang="en-US" dirty="0" smtClean="0"/>
                  <a:t> is a</a:t>
                </a:r>
                <a:r>
                  <a:rPr lang="en-US" baseline="0" dirty="0" smtClean="0"/>
                  <a:t> vector of mean value at each time point for </a:t>
                </a:r>
                <a:r>
                  <a:rPr lang="en-US" baseline="0" dirty="0" err="1" smtClean="0"/>
                  <a:t>cuve</a:t>
                </a:r>
                <a:r>
                  <a:rPr lang="en-US" baseline="0" dirty="0" smtClean="0"/>
                  <a:t> </a:t>
                </a:r>
                <a:r>
                  <a:rPr lang="en-US" baseline="0" dirty="0" err="1" smtClean="0"/>
                  <a:t>X_i</a:t>
                </a:r>
                <a:r>
                  <a:rPr lang="en-US" baseline="0" dirty="0" smtClean="0"/>
                  <a:t>.</a:t>
                </a:r>
              </a:p>
              <a:p>
                <a:r>
                  <a:rPr lang="en-US" baseline="0" dirty="0" err="1" smtClean="0"/>
                  <a:t>S_i</a:t>
                </a:r>
                <a:r>
                  <a:rPr lang="en-US" baseline="0" dirty="0" smtClean="0"/>
                  <a:t>(k) is a vector of the first K PC scores for </a:t>
                </a:r>
                <a:r>
                  <a:rPr lang="en-US" baseline="0" dirty="0" err="1" smtClean="0"/>
                  <a:t>ith</a:t>
                </a:r>
                <a:r>
                  <a:rPr lang="en-US" baseline="0" dirty="0" smtClean="0"/>
                  <a:t> curve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Wik</a:t>
                </a:r>
                <a:r>
                  <a:rPr lang="en-US" baseline="0" dirty="0" smtClean="0"/>
                  <a:t> is a vector of the value of the kth </a:t>
                </a:r>
                <a:r>
                  <a:rPr lang="en-US" baseline="0" dirty="0" err="1" smtClean="0"/>
                  <a:t>eigenfunctions</a:t>
                </a:r>
                <a:r>
                  <a:rPr lang="en-US" baseline="0" dirty="0" smtClean="0"/>
                  <a:t> at each time point </a:t>
                </a:r>
                <a:r>
                  <a:rPr lang="en-US" baseline="0" dirty="0" smtClean="0"/>
                  <a:t>for </a:t>
                </a:r>
                <a:r>
                  <a:rPr lang="en-US" baseline="0" dirty="0" err="1" smtClean="0"/>
                  <a:t>ith</a:t>
                </a:r>
                <a:r>
                  <a:rPr lang="en-US" baseline="0" dirty="0" smtClean="0"/>
                  <a:t> curve</a:t>
                </a:r>
                <a:r>
                  <a:rPr lang="en-US" baseline="0" dirty="0" smtClean="0"/>
                  <a:t>, and </a:t>
                </a:r>
                <a:r>
                  <a:rPr lang="en-US" baseline="0" dirty="0" err="1" smtClean="0"/>
                  <a:t>W_i</a:t>
                </a:r>
                <a:r>
                  <a:rPr lang="en-US" baseline="0" dirty="0" smtClean="0"/>
                  <a:t>(K) represents a matrix containing </a:t>
                </a:r>
                <a:r>
                  <a:rPr lang="en-US" sz="1200" b="0" dirty="0" smtClean="0">
                    <a:latin typeface="Times New Roman" charset="0"/>
                    <a:ea typeface="Times New Roman" charset="0"/>
                    <a:cs typeface="Times New Roman" charset="0"/>
                  </a:rPr>
                  <a:t>first K </a:t>
                </a:r>
                <a:r>
                  <a:rPr lang="en-US" sz="1200" b="0" dirty="0" err="1" smtClean="0">
                    <a:latin typeface="Times New Roman" charset="0"/>
                    <a:ea typeface="Times New Roman" charset="0"/>
                    <a:cs typeface="Times New Roman" charset="0"/>
                  </a:rPr>
                  <a:t>eigenfunctions</a:t>
                </a:r>
                <a:r>
                  <a:rPr lang="en-US" sz="1200" b="0" dirty="0" smtClean="0">
                    <a:latin typeface="Times New Roman" charset="0"/>
                    <a:ea typeface="Times New Roman" charset="0"/>
                    <a:cs typeface="Times New Roman" charset="0"/>
                  </a:rPr>
                  <a:t> at each time point on </a:t>
                </a:r>
                <a14:m>
                  <m:oMath xmlns:m="http://schemas.openxmlformats.org/officeDocument/2006/math">
                    <m:sSup>
                      <m:sSupPr>
                        <m:ctrlPr>
                          <a:rPr lang="en-US" sz="1200" i="1">
                            <a:latin typeface="Cambria Math" charset="0"/>
                            <a:ea typeface="Times New Roman" charset="0"/>
                            <a:cs typeface="Times New Roman" charset="0"/>
                          </a:rPr>
                        </m:ctrlPr>
                      </m:sSupPr>
                      <m:e>
                        <m:r>
                          <a:rPr lang="en-US" sz="1200" i="1">
                            <a:latin typeface="Cambria Math" charset="0"/>
                            <a:ea typeface="Times New Roman" charset="0"/>
                            <a:cs typeface="Times New Roman" charset="0"/>
                          </a:rPr>
                          <m:t>𝑖</m:t>
                        </m:r>
                      </m:e>
                      <m:sup>
                        <m:r>
                          <a:rPr lang="en-US" sz="1200" i="1">
                            <a:latin typeface="Cambria Math" charset="0"/>
                            <a:ea typeface="Times New Roman" charset="0"/>
                            <a:cs typeface="Times New Roman" charset="0"/>
                          </a:rPr>
                          <m:t>𝑡h</m:t>
                        </m:r>
                      </m:sup>
                    </m:sSup>
                    <m:r>
                      <a:rPr lang="en-US" sz="1200" i="1">
                        <a:latin typeface="Cambria Math" charset="0"/>
                        <a:ea typeface="Times New Roman" charset="0"/>
                        <a:cs typeface="Times New Roman" charset="0"/>
                      </a:rPr>
                      <m:t> </m:t>
                    </m:r>
                  </m:oMath>
                </a14:m>
                <a:r>
                  <a:rPr lang="en-US" sz="1200" dirty="0" smtClean="0">
                    <a:latin typeface="Times New Roman" charset="0"/>
                    <a:ea typeface="Times New Roman" charset="0"/>
                    <a:cs typeface="Times New Roman" charset="0"/>
                  </a:rPr>
                  <a:t>curve. </a:t>
                </a:r>
                <a:r>
                  <a:rPr lang="en-US" baseline="0" dirty="0" smtClean="0"/>
                  <a:t>So columns in </a:t>
                </a:r>
                <a:r>
                  <a:rPr lang="en-US" baseline="0" dirty="0" err="1" smtClean="0"/>
                  <a:t>W_i</a:t>
                </a:r>
                <a:r>
                  <a:rPr lang="en-US" baseline="0" dirty="0" smtClean="0"/>
                  <a:t> are </a:t>
                </a:r>
                <a:r>
                  <a:rPr lang="en-US" baseline="0" dirty="0" err="1" smtClean="0"/>
                  <a:t>wik</a:t>
                </a:r>
                <a:r>
                  <a:rPr lang="en-US" baseline="0" dirty="0" smtClean="0"/>
                  <a:t>, with k from1 to 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Times New Roman" charset="0"/>
                  <a:ea typeface="Times New Roman" charset="0"/>
                  <a:cs typeface="Times New Roman" charset="0"/>
                </a:endParaRPr>
              </a:p>
              <a:p>
                <a:r>
                  <a:rPr lang="en-US" baseline="0" dirty="0" smtClean="0"/>
                  <a:t>I will show you how this equation is derived in the next slide</a:t>
                </a:r>
              </a:p>
            </p:txBody>
          </p:sp>
        </mc:Choice>
        <mc:Fallback>
          <p:sp>
            <p:nvSpPr>
              <p:cNvPr id="3" name="Notes Placeholder 2"/>
              <p:cNvSpPr>
                <a:spLocks noGrp="1"/>
              </p:cNvSpPr>
              <p:nvPr>
                <p:ph type="body" idx="1"/>
              </p:nvPr>
            </p:nvSpPr>
            <p:spPr/>
            <p:txBody>
              <a:bodyPr/>
              <a:lstStyle/>
              <a:p>
                <a:r>
                  <a:rPr lang="en-US" dirty="0" err="1" smtClean="0"/>
                  <a:t>Mu_i</a:t>
                </a:r>
                <a:r>
                  <a:rPr lang="en-US" dirty="0" smtClean="0"/>
                  <a:t> is a</a:t>
                </a:r>
                <a:r>
                  <a:rPr lang="en-US" baseline="0" dirty="0" smtClean="0"/>
                  <a:t> vector of mean value at each time point for </a:t>
                </a:r>
                <a:r>
                  <a:rPr lang="en-US" baseline="0" dirty="0" err="1" smtClean="0"/>
                  <a:t>cuve</a:t>
                </a:r>
                <a:r>
                  <a:rPr lang="en-US" baseline="0" dirty="0" smtClean="0"/>
                  <a:t> </a:t>
                </a:r>
                <a:r>
                  <a:rPr lang="en-US" baseline="0" dirty="0" err="1" smtClean="0"/>
                  <a:t>X_i</a:t>
                </a:r>
                <a:r>
                  <a:rPr lang="en-US" baseline="0" dirty="0" smtClean="0"/>
                  <a:t>.</a:t>
                </a:r>
              </a:p>
              <a:p>
                <a:r>
                  <a:rPr lang="en-US" baseline="0" dirty="0" err="1" smtClean="0"/>
                  <a:t>S_i</a:t>
                </a:r>
                <a:r>
                  <a:rPr lang="en-US" baseline="0" dirty="0" smtClean="0"/>
                  <a:t>(k) is a vector of the first K PC scores for </a:t>
                </a:r>
                <a:r>
                  <a:rPr lang="en-US" baseline="0" dirty="0" err="1" smtClean="0"/>
                  <a:t>ith</a:t>
                </a:r>
                <a:r>
                  <a:rPr lang="en-US" baseline="0" dirty="0" smtClean="0"/>
                  <a:t> curve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Wik</a:t>
                </a:r>
                <a:r>
                  <a:rPr lang="en-US" baseline="0" dirty="0" smtClean="0"/>
                  <a:t> is a vector of the value of the kth </a:t>
                </a:r>
                <a:r>
                  <a:rPr lang="en-US" baseline="0" dirty="0" err="1" smtClean="0"/>
                  <a:t>eigenfunctions</a:t>
                </a:r>
                <a:r>
                  <a:rPr lang="en-US" baseline="0" dirty="0" smtClean="0"/>
                  <a:t> at each time point </a:t>
                </a:r>
                <a:r>
                  <a:rPr lang="en-US" baseline="0" dirty="0" smtClean="0"/>
                  <a:t>for </a:t>
                </a:r>
                <a:r>
                  <a:rPr lang="en-US" baseline="0" dirty="0" err="1" smtClean="0"/>
                  <a:t>ith</a:t>
                </a:r>
                <a:r>
                  <a:rPr lang="en-US" baseline="0" dirty="0" smtClean="0"/>
                  <a:t> curve</a:t>
                </a:r>
                <a:r>
                  <a:rPr lang="en-US" baseline="0" dirty="0" smtClean="0"/>
                  <a:t>, and </a:t>
                </a:r>
                <a:r>
                  <a:rPr lang="en-US" baseline="0" dirty="0" err="1" smtClean="0"/>
                  <a:t>W_i</a:t>
                </a:r>
                <a:r>
                  <a:rPr lang="en-US" baseline="0" dirty="0" smtClean="0"/>
                  <a:t>(K) represents a matrix containing </a:t>
                </a:r>
                <a:r>
                  <a:rPr lang="en-US" sz="1200" b="0" dirty="0" smtClean="0">
                    <a:latin typeface="Times New Roman" charset="0"/>
                    <a:ea typeface="Times New Roman" charset="0"/>
                    <a:cs typeface="Times New Roman" charset="0"/>
                  </a:rPr>
                  <a:t>first K </a:t>
                </a:r>
                <a:r>
                  <a:rPr lang="en-US" sz="1200" b="0" dirty="0" err="1" smtClean="0">
                    <a:latin typeface="Times New Roman" charset="0"/>
                    <a:ea typeface="Times New Roman" charset="0"/>
                    <a:cs typeface="Times New Roman" charset="0"/>
                  </a:rPr>
                  <a:t>eigenfunctions</a:t>
                </a:r>
                <a:r>
                  <a:rPr lang="en-US" sz="1200" b="0" dirty="0" smtClean="0">
                    <a:latin typeface="Times New Roman" charset="0"/>
                    <a:ea typeface="Times New Roman" charset="0"/>
                    <a:cs typeface="Times New Roman" charset="0"/>
                  </a:rPr>
                  <a:t> at each time point on </a:t>
                </a:r>
                <a:r>
                  <a:rPr lang="en-US" sz="1200" i="0">
                    <a:latin typeface="Cambria Math" charset="0"/>
                    <a:ea typeface="Times New Roman" charset="0"/>
                    <a:cs typeface="Times New Roman" charset="0"/>
                  </a:rPr>
                  <a:t>𝑖^𝑡ℎ  </a:t>
                </a:r>
                <a:r>
                  <a:rPr lang="en-US" sz="1200" dirty="0" smtClean="0">
                    <a:latin typeface="Times New Roman" charset="0"/>
                    <a:ea typeface="Times New Roman" charset="0"/>
                    <a:cs typeface="Times New Roman" charset="0"/>
                  </a:rPr>
                  <a:t>curve. </a:t>
                </a:r>
                <a:r>
                  <a:rPr lang="en-US" baseline="0" dirty="0" smtClean="0"/>
                  <a:t>So columns in </a:t>
                </a:r>
                <a:r>
                  <a:rPr lang="en-US" baseline="0" dirty="0" err="1" smtClean="0"/>
                  <a:t>W_i</a:t>
                </a:r>
                <a:r>
                  <a:rPr lang="en-US" baseline="0" dirty="0" smtClean="0"/>
                  <a:t> are </a:t>
                </a:r>
                <a:r>
                  <a:rPr lang="en-US" baseline="0" dirty="0" err="1" smtClean="0"/>
                  <a:t>wik</a:t>
                </a:r>
                <a:r>
                  <a:rPr lang="en-US" baseline="0" dirty="0" smtClean="0"/>
                  <a:t>, with k from1 to 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Times New Roman" charset="0"/>
                  <a:ea typeface="Times New Roman" charset="0"/>
                  <a:cs typeface="Times New Roman" charset="0"/>
                </a:endParaRPr>
              </a:p>
              <a:p>
                <a:r>
                  <a:rPr lang="en-US" baseline="0" dirty="0" smtClean="0"/>
                  <a:t>I will show you how this equation is derived in the next slide</a:t>
                </a:r>
              </a:p>
            </p:txBody>
          </p:sp>
        </mc:Fallback>
      </mc:AlternateContent>
      <p:sp>
        <p:nvSpPr>
          <p:cNvPr id="4" name="Slide Number Placeholder 3"/>
          <p:cNvSpPr>
            <a:spLocks noGrp="1"/>
          </p:cNvSpPr>
          <p:nvPr>
            <p:ph type="sldNum" sz="quarter" idx="10"/>
          </p:nvPr>
        </p:nvSpPr>
        <p:spPr/>
        <p:txBody>
          <a:bodyPr/>
          <a:lstStyle/>
          <a:p>
            <a:fld id="{1614CA62-326E-5444-85C0-EADB580DA27D}" type="slidenum">
              <a:rPr lang="en-US" smtClean="0"/>
              <a:t>13</a:t>
            </a:fld>
            <a:endParaRPr lang="en-US"/>
          </a:p>
        </p:txBody>
      </p:sp>
    </p:spTree>
    <p:extLst>
      <p:ext uri="{BB962C8B-B14F-4D97-AF65-F5344CB8AC3E}">
        <p14:creationId xmlns:p14="http://schemas.microsoft.com/office/powerpoint/2010/main" val="167347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a:t>
            </a:r>
            <a:r>
              <a:rPr lang="en-US" dirty="0" err="1" smtClean="0"/>
              <a:t>sik</a:t>
            </a:r>
            <a:r>
              <a:rPr lang="en-US" dirty="0" smtClean="0"/>
              <a:t> ~</a:t>
            </a:r>
            <a:r>
              <a:rPr lang="en-US" baseline="0" dirty="0" smtClean="0"/>
              <a:t> (0, </a:t>
            </a:r>
            <a:r>
              <a:rPr lang="en-US" baseline="0" dirty="0" err="1" smtClean="0"/>
              <a:t>d_k</a:t>
            </a:r>
            <a:r>
              <a:rPr lang="en-US" baseline="0" dirty="0" smtClean="0"/>
              <a:t>), then the variance of </a:t>
            </a:r>
            <a:r>
              <a:rPr lang="en-US" baseline="0" dirty="0" err="1" smtClean="0"/>
              <a:t>S_i</a:t>
            </a:r>
            <a:r>
              <a:rPr lang="en-US" baseline="0" dirty="0" smtClean="0"/>
              <a:t>, which is a vector of </a:t>
            </a:r>
            <a:r>
              <a:rPr lang="en-US" baseline="0" dirty="0" err="1" smtClean="0"/>
              <a:t>sik</a:t>
            </a:r>
            <a:r>
              <a:rPr lang="en-US" baseline="0" dirty="0" smtClean="0"/>
              <a:t>, is the diagonal matrix </a:t>
            </a:r>
            <a:r>
              <a:rPr lang="en-US" baseline="0" dirty="0" err="1" smtClean="0"/>
              <a:t>Lamdba</a:t>
            </a:r>
            <a:r>
              <a:rPr lang="en-US" baseline="0" dirty="0" smtClean="0"/>
              <a:t>.</a:t>
            </a:r>
          </a:p>
        </p:txBody>
      </p:sp>
      <p:sp>
        <p:nvSpPr>
          <p:cNvPr id="4" name="Slide Number Placeholder 3"/>
          <p:cNvSpPr>
            <a:spLocks noGrp="1"/>
          </p:cNvSpPr>
          <p:nvPr>
            <p:ph type="sldNum" sz="quarter" idx="10"/>
          </p:nvPr>
        </p:nvSpPr>
        <p:spPr/>
        <p:txBody>
          <a:bodyPr/>
          <a:lstStyle/>
          <a:p>
            <a:fld id="{1614CA62-326E-5444-85C0-EADB580DA27D}" type="slidenum">
              <a:rPr lang="en-US" smtClean="0"/>
              <a:t>14</a:t>
            </a:fld>
            <a:endParaRPr lang="en-US"/>
          </a:p>
        </p:txBody>
      </p:sp>
    </p:spTree>
    <p:extLst>
      <p:ext uri="{BB962C8B-B14F-4D97-AF65-F5344CB8AC3E}">
        <p14:creationId xmlns:p14="http://schemas.microsoft.com/office/powerpoint/2010/main" val="918548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smtClean="0"/>
                  <a:t>Lambda</a:t>
                </a:r>
                <a:r>
                  <a:rPr lang="en-US" baseline="0" dirty="0" smtClean="0"/>
                  <a:t> hat is just the K*K diagonal matrix whose diagonal element is the largest K </a:t>
                </a:r>
                <a:r>
                  <a:rPr lang="en-US" baseline="0" dirty="0" err="1" smtClean="0"/>
                  <a:t>eignevalues</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W_i</a:t>
                </a:r>
                <a:r>
                  <a:rPr lang="en-US" baseline="0" dirty="0" smtClean="0"/>
                  <a:t> hat is a </a:t>
                </a:r>
                <a:r>
                  <a:rPr lang="en-US" baseline="0" dirty="0" smtClean="0"/>
                  <a:t>vector </a:t>
                </a:r>
                <a:r>
                  <a:rPr lang="en-US" baseline="0" dirty="0" smtClean="0"/>
                  <a:t>containing </a:t>
                </a:r>
                <a:r>
                  <a:rPr lang="en-US" sz="1200" b="0" dirty="0" smtClean="0">
                    <a:latin typeface="Times New Roman" charset="0"/>
                    <a:ea typeface="Times New Roman" charset="0"/>
                    <a:cs typeface="Times New Roman" charset="0"/>
                  </a:rPr>
                  <a:t>first K </a:t>
                </a:r>
                <a:r>
                  <a:rPr lang="en-US" sz="1200" b="0" dirty="0" err="1" smtClean="0">
                    <a:latin typeface="Times New Roman" charset="0"/>
                    <a:ea typeface="Times New Roman" charset="0"/>
                    <a:cs typeface="Times New Roman" charset="0"/>
                  </a:rPr>
                  <a:t>eigenfunctions</a:t>
                </a:r>
                <a:r>
                  <a:rPr lang="en-US" sz="1200" b="0" dirty="0" smtClean="0">
                    <a:latin typeface="Times New Roman" charset="0"/>
                    <a:ea typeface="Times New Roman" charset="0"/>
                    <a:cs typeface="Times New Roman" charset="0"/>
                  </a:rPr>
                  <a:t> at each time point on </a:t>
                </a:r>
                <a14:m>
                  <m:oMath xmlns:m="http://schemas.openxmlformats.org/officeDocument/2006/math">
                    <m:sSup>
                      <m:sSupPr>
                        <m:ctrlPr>
                          <a:rPr lang="en-US" sz="1200" i="1">
                            <a:latin typeface="Cambria Math" charset="0"/>
                            <a:ea typeface="Times New Roman" charset="0"/>
                            <a:cs typeface="Times New Roman" charset="0"/>
                          </a:rPr>
                        </m:ctrlPr>
                      </m:sSupPr>
                      <m:e>
                        <m:r>
                          <a:rPr lang="en-US" sz="1200" i="1">
                            <a:latin typeface="Cambria Math" charset="0"/>
                            <a:ea typeface="Times New Roman" charset="0"/>
                            <a:cs typeface="Times New Roman" charset="0"/>
                          </a:rPr>
                          <m:t>𝑖</m:t>
                        </m:r>
                      </m:e>
                      <m:sup>
                        <m:r>
                          <a:rPr lang="en-US" sz="1200" i="1">
                            <a:latin typeface="Cambria Math" charset="0"/>
                            <a:ea typeface="Times New Roman" charset="0"/>
                            <a:cs typeface="Times New Roman" charset="0"/>
                          </a:rPr>
                          <m:t>𝑡h</m:t>
                        </m:r>
                      </m:sup>
                    </m:sSup>
                    <m:r>
                      <a:rPr lang="en-US" sz="1200" i="1">
                        <a:latin typeface="Cambria Math" charset="0"/>
                        <a:ea typeface="Times New Roman" charset="0"/>
                        <a:cs typeface="Times New Roman" charset="0"/>
                      </a:rPr>
                      <m:t> </m:t>
                    </m:r>
                  </m:oMath>
                </a14:m>
                <a:r>
                  <a:rPr lang="en-US" sz="1200" dirty="0" smtClean="0">
                    <a:latin typeface="Times New Roman" charset="0"/>
                    <a:ea typeface="Times New Roman" charset="0"/>
                    <a:cs typeface="Times New Roman" charset="0"/>
                  </a:rPr>
                  <a:t>curve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Mu_i</a:t>
                </a:r>
                <a:r>
                  <a:rPr lang="en-US" dirty="0" smtClean="0"/>
                  <a:t> is a</a:t>
                </a:r>
                <a:r>
                  <a:rPr lang="en-US" baseline="0" dirty="0" smtClean="0"/>
                  <a:t> vector of mean value at each time point for </a:t>
                </a:r>
                <a:r>
                  <a:rPr lang="en-US" baseline="0" dirty="0" err="1" smtClean="0"/>
                  <a:t>cuve</a:t>
                </a:r>
                <a:r>
                  <a:rPr lang="en-US" baseline="0" dirty="0" smtClean="0"/>
                  <a:t> </a:t>
                </a:r>
                <a:r>
                  <a:rPr lang="en-US" baseline="0" dirty="0" err="1" smtClean="0"/>
                  <a:t>X_i</a:t>
                </a:r>
                <a:r>
                  <a:rPr lang="en-US" baseline="0" dirty="0" smtClean="0"/>
                  <a:t>.</a:t>
                </a:r>
                <a:endParaRPr lang="en-US" sz="1200" dirty="0" smtClean="0">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Times New Roman" charset="0"/>
                  <a:ea typeface="Times New Roman" charset="0"/>
                  <a:cs typeface="Times New Roman" charset="0"/>
                </a:endParaRPr>
              </a:p>
              <a:p>
                <a:endParaRPr lang="en-US" dirty="0"/>
              </a:p>
            </p:txBody>
          </p:sp>
        </mc:Choice>
        <mc:Fallback>
          <p:sp>
            <p:nvSpPr>
              <p:cNvPr id="3" name="Notes Placeholder 2"/>
              <p:cNvSpPr>
                <a:spLocks noGrp="1"/>
              </p:cNvSpPr>
              <p:nvPr>
                <p:ph type="body" idx="1"/>
              </p:nvPr>
            </p:nvSpPr>
            <p:spPr/>
            <p:txBody>
              <a:bodyPr/>
              <a:lstStyle/>
              <a:p>
                <a:r>
                  <a:rPr lang="en-US" dirty="0" smtClean="0"/>
                  <a:t>Lambda</a:t>
                </a:r>
                <a:r>
                  <a:rPr lang="en-US" baseline="0" dirty="0" smtClean="0"/>
                  <a:t> hat is just the K*K diagonal matrix whose diagonal element is the largest K </a:t>
                </a:r>
                <a:r>
                  <a:rPr lang="en-US" baseline="0" dirty="0" err="1" smtClean="0"/>
                  <a:t>eignevalues</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W_i</a:t>
                </a:r>
                <a:r>
                  <a:rPr lang="en-US" baseline="0" dirty="0" smtClean="0"/>
                  <a:t> hat is a </a:t>
                </a:r>
                <a:r>
                  <a:rPr lang="en-US" baseline="0" dirty="0" smtClean="0"/>
                  <a:t>vector </a:t>
                </a:r>
                <a:r>
                  <a:rPr lang="en-US" baseline="0" dirty="0" smtClean="0"/>
                  <a:t>containing </a:t>
                </a:r>
                <a:r>
                  <a:rPr lang="en-US" sz="1200" b="0" dirty="0" smtClean="0">
                    <a:latin typeface="Times New Roman" charset="0"/>
                    <a:ea typeface="Times New Roman" charset="0"/>
                    <a:cs typeface="Times New Roman" charset="0"/>
                  </a:rPr>
                  <a:t>first K </a:t>
                </a:r>
                <a:r>
                  <a:rPr lang="en-US" sz="1200" b="0" dirty="0" err="1" smtClean="0">
                    <a:latin typeface="Times New Roman" charset="0"/>
                    <a:ea typeface="Times New Roman" charset="0"/>
                    <a:cs typeface="Times New Roman" charset="0"/>
                  </a:rPr>
                  <a:t>eigenfunctions</a:t>
                </a:r>
                <a:r>
                  <a:rPr lang="en-US" sz="1200" b="0" dirty="0" smtClean="0">
                    <a:latin typeface="Times New Roman" charset="0"/>
                    <a:ea typeface="Times New Roman" charset="0"/>
                    <a:cs typeface="Times New Roman" charset="0"/>
                  </a:rPr>
                  <a:t> at each time point on </a:t>
                </a:r>
                <a:r>
                  <a:rPr lang="en-US" sz="1200" i="0">
                    <a:latin typeface="Cambria Math" charset="0"/>
                    <a:ea typeface="Times New Roman" charset="0"/>
                    <a:cs typeface="Times New Roman" charset="0"/>
                  </a:rPr>
                  <a:t>𝑖^𝑡ℎ  </a:t>
                </a:r>
                <a:r>
                  <a:rPr lang="en-US" sz="1200" dirty="0" smtClean="0">
                    <a:latin typeface="Times New Roman" charset="0"/>
                    <a:ea typeface="Times New Roman" charset="0"/>
                    <a:cs typeface="Times New Roman" charset="0"/>
                  </a:rPr>
                  <a:t>curve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Mu_i</a:t>
                </a:r>
                <a:r>
                  <a:rPr lang="en-US" dirty="0" smtClean="0"/>
                  <a:t> is a</a:t>
                </a:r>
                <a:r>
                  <a:rPr lang="en-US" baseline="0" dirty="0" smtClean="0"/>
                  <a:t> vector of mean value at each time point for </a:t>
                </a:r>
                <a:r>
                  <a:rPr lang="en-US" baseline="0" dirty="0" err="1" smtClean="0"/>
                  <a:t>cuve</a:t>
                </a:r>
                <a:r>
                  <a:rPr lang="en-US" baseline="0" dirty="0" smtClean="0"/>
                  <a:t> </a:t>
                </a:r>
                <a:r>
                  <a:rPr lang="en-US" baseline="0" dirty="0" err="1" smtClean="0"/>
                  <a:t>X_i</a:t>
                </a:r>
                <a:r>
                  <a:rPr lang="en-US" baseline="0" dirty="0" smtClean="0"/>
                  <a:t>.</a:t>
                </a:r>
                <a:endParaRPr lang="en-US" sz="1200" dirty="0" smtClean="0">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Times New Roman" charset="0"/>
                  <a:ea typeface="Times New Roman" charset="0"/>
                  <a:cs typeface="Times New Roman" charset="0"/>
                </a:endParaRPr>
              </a:p>
              <a:p>
                <a:endParaRPr lang="en-US" dirty="0"/>
              </a:p>
            </p:txBody>
          </p:sp>
        </mc:Fallback>
      </mc:AlternateContent>
      <p:sp>
        <p:nvSpPr>
          <p:cNvPr id="4" name="Slide Number Placeholder 3"/>
          <p:cNvSpPr>
            <a:spLocks noGrp="1"/>
          </p:cNvSpPr>
          <p:nvPr>
            <p:ph type="sldNum" sz="quarter" idx="10"/>
          </p:nvPr>
        </p:nvSpPr>
        <p:spPr/>
        <p:txBody>
          <a:bodyPr/>
          <a:lstStyle/>
          <a:p>
            <a:fld id="{1614CA62-326E-5444-85C0-EADB580DA27D}" type="slidenum">
              <a:rPr lang="en-US" smtClean="0"/>
              <a:t>16</a:t>
            </a:fld>
            <a:endParaRPr lang="en-US"/>
          </a:p>
        </p:txBody>
      </p:sp>
    </p:spTree>
    <p:extLst>
      <p:ext uri="{BB962C8B-B14F-4D97-AF65-F5344CB8AC3E}">
        <p14:creationId xmlns:p14="http://schemas.microsoft.com/office/powerpoint/2010/main" val="1567250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MDS is a</a:t>
            </a:r>
            <a:r>
              <a:rPr lang="en-US" baseline="0" dirty="0" smtClean="0"/>
              <a:t> method for dimension reduction, it aims to reconstruct a map with lower dimensional space, but at the same time will preserve the pairwise distances between objects in the original data. </a:t>
            </a:r>
            <a:r>
              <a:rPr lang="en-US" dirty="0" smtClean="0"/>
              <a:t>So</a:t>
            </a:r>
            <a:r>
              <a:rPr lang="en-US" baseline="0" dirty="0" smtClean="0"/>
              <a:t> MDS </a:t>
            </a:r>
            <a:r>
              <a:rPr lang="en-US" dirty="0" smtClean="0"/>
              <a:t>addresses the problem of constructing a configuration of points in Euclidean space by using information about the distances between the original</a:t>
            </a:r>
            <a:r>
              <a:rPr lang="en-US" baseline="0" dirty="0" smtClean="0"/>
              <a:t> </a:t>
            </a:r>
            <a:r>
              <a:rPr lang="en-US" dirty="0" smtClean="0"/>
              <a:t>objects,</a:t>
            </a:r>
            <a:r>
              <a:rPr lang="en-US" baseline="0" dirty="0" smtClean="0"/>
              <a:t> a</a:t>
            </a:r>
            <a:r>
              <a:rPr lang="en-US" sz="1200" dirty="0" smtClean="0">
                <a:latin typeface="Times New Roman" charset="0"/>
                <a:ea typeface="Times New Roman" charset="0"/>
                <a:cs typeface="Times New Roman" charset="0"/>
              </a:rPr>
              <a:t>ccording to some target criterion.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graph</a:t>
            </a:r>
            <a:r>
              <a:rPr lang="en-US" baseline="0" dirty="0" smtClean="0"/>
              <a:t> gives a good example of how does MDS work. In the left panel, it is something like a </a:t>
            </a:r>
            <a:r>
              <a:rPr lang="en-US" baseline="0" dirty="0" err="1" smtClean="0"/>
              <a:t>heatmap</a:t>
            </a:r>
            <a:r>
              <a:rPr lang="en-US" baseline="0" dirty="0" smtClean="0"/>
              <a:t> representing the measuring distance between each two objects. The smaller the distance is between two objects, the darker the color will be presented in the graph.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charset="0"/>
                <a:ea typeface="Times New Roman" charset="0"/>
                <a:cs typeface="Times New Roman" charset="0"/>
              </a:rPr>
              <a:t>The </a:t>
            </a:r>
            <a:r>
              <a:rPr lang="en-US" sz="1200" dirty="0" smtClean="0">
                <a:latin typeface="Times New Roman" charset="0"/>
                <a:ea typeface="Times New Roman" charset="0"/>
                <a:cs typeface="Times New Roman" charset="0"/>
              </a:rPr>
              <a:t>projected points in </a:t>
            </a:r>
            <a:r>
              <a:rPr lang="en-US" sz="1200" dirty="0" smtClean="0">
                <a:latin typeface="Times New Roman" charset="0"/>
                <a:ea typeface="Times New Roman" charset="0"/>
                <a:cs typeface="Times New Roman" charset="0"/>
              </a:rPr>
              <a:t>this low </a:t>
            </a:r>
            <a:r>
              <a:rPr lang="en-US" sz="1200" dirty="0" smtClean="0">
                <a:latin typeface="Times New Roman" charset="0"/>
                <a:ea typeface="Times New Roman" charset="0"/>
                <a:cs typeface="Times New Roman" charset="0"/>
              </a:rPr>
              <a:t>dimensional space represent the original objects </a:t>
            </a:r>
            <a:r>
              <a:rPr lang="en-US" sz="1200" dirty="0" smtClean="0">
                <a:latin typeface="Times New Roman" charset="0"/>
                <a:ea typeface="Times New Roman" charset="0"/>
                <a:cs typeface="Times New Roman" charset="0"/>
              </a:rPr>
              <a:t>in </a:t>
            </a:r>
            <a:r>
              <a:rPr lang="en-US" sz="1200" dirty="0" smtClean="0">
                <a:latin typeface="Times New Roman" charset="0"/>
                <a:ea typeface="Times New Roman" charset="0"/>
                <a:cs typeface="Times New Roman" charset="0"/>
              </a:rPr>
              <a:t>such a way that their distances match with the original </a:t>
            </a:r>
            <a:r>
              <a:rPr lang="en-US" sz="1200" dirty="0" smtClean="0">
                <a:latin typeface="Times New Roman" charset="0"/>
                <a:ea typeface="Times New Roman" charset="0"/>
                <a:cs typeface="Times New Roman" charset="0"/>
              </a:rPr>
              <a:t>distances.</a:t>
            </a:r>
            <a:r>
              <a:rPr lang="en-US" sz="1200" baseline="0" dirty="0" smtClean="0">
                <a:latin typeface="Times New Roman" charset="0"/>
                <a:ea typeface="Times New Roman" charset="0"/>
                <a:cs typeface="Times New Roman" charset="0"/>
              </a:rPr>
              <a:t> </a:t>
            </a:r>
            <a:endParaRPr lang="en-US" baseline="0" dirty="0" smtClean="0"/>
          </a:p>
        </p:txBody>
      </p:sp>
      <p:sp>
        <p:nvSpPr>
          <p:cNvPr id="4" name="Slide Number Placeholder 3"/>
          <p:cNvSpPr>
            <a:spLocks noGrp="1"/>
          </p:cNvSpPr>
          <p:nvPr>
            <p:ph type="sldNum" sz="quarter" idx="10"/>
          </p:nvPr>
        </p:nvSpPr>
        <p:spPr/>
        <p:txBody>
          <a:bodyPr/>
          <a:lstStyle/>
          <a:p>
            <a:fld id="{1614CA62-326E-5444-85C0-EADB580DA27D}" type="slidenum">
              <a:rPr lang="en-US" smtClean="0"/>
              <a:t>17</a:t>
            </a:fld>
            <a:endParaRPr lang="en-US"/>
          </a:p>
        </p:txBody>
      </p:sp>
    </p:spTree>
    <p:extLst>
      <p:ext uri="{BB962C8B-B14F-4D97-AF65-F5344CB8AC3E}">
        <p14:creationId xmlns:p14="http://schemas.microsoft.com/office/powerpoint/2010/main" val="1914670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PCA and MDS are both dimensionality reduction methods, but they optimize for different things.</a:t>
            </a:r>
          </a:p>
          <a:p>
            <a:r>
              <a:rPr lang="en-US" sz="1200" b="0" i="0" kern="1200" dirty="0" smtClean="0">
                <a:solidFill>
                  <a:schemeClr val="tx1"/>
                </a:solidFill>
                <a:effectLst/>
                <a:latin typeface="+mn-lt"/>
                <a:ea typeface="+mn-ea"/>
                <a:cs typeface="+mn-cs"/>
              </a:rPr>
              <a:t>PCA:</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data are projected onto the directions in the data with the most variance. Hence the “spread” of the data is roughly conserved as the dimensionality decrease.</a:t>
            </a:r>
          </a:p>
          <a:p>
            <a:r>
              <a:rPr lang="en-US" b="0" dirty="0" smtClean="0"/>
              <a:t>MDS: </a:t>
            </a:r>
            <a:r>
              <a:rPr lang="en-US" sz="1200" b="0" i="0" kern="1200" dirty="0" smtClean="0">
                <a:solidFill>
                  <a:schemeClr val="tx1"/>
                </a:solidFill>
                <a:effectLst/>
                <a:latin typeface="+mn-lt"/>
                <a:ea typeface="+mn-ea"/>
                <a:cs typeface="+mn-cs"/>
              </a:rPr>
              <a:t>The input to MDS is the pairwise distances between points and</a:t>
            </a:r>
            <a:r>
              <a:rPr lang="en-US" sz="1200" b="0" i="0" kern="1200" baseline="0" dirty="0" smtClean="0">
                <a:solidFill>
                  <a:schemeClr val="tx1"/>
                </a:solidFill>
                <a:effectLst/>
                <a:latin typeface="+mn-lt"/>
                <a:ea typeface="+mn-ea"/>
                <a:cs typeface="+mn-cs"/>
              </a:rPr>
              <a:t> t</a:t>
            </a:r>
            <a:r>
              <a:rPr lang="en-US" sz="1200" b="0" i="0" kern="1200" dirty="0" smtClean="0">
                <a:solidFill>
                  <a:schemeClr val="tx1"/>
                </a:solidFill>
                <a:effectLst/>
                <a:latin typeface="+mn-lt"/>
                <a:ea typeface="+mn-ea"/>
                <a:cs typeface="+mn-cs"/>
              </a:rPr>
              <a:t>he output is a 2/3-dim</a:t>
            </a:r>
            <a:r>
              <a:rPr lang="en-US" sz="1200" b="0" i="0" kern="1200" baseline="0" dirty="0" smtClean="0">
                <a:solidFill>
                  <a:schemeClr val="tx1"/>
                </a:solidFill>
                <a:effectLst/>
                <a:latin typeface="+mn-lt"/>
                <a:ea typeface="+mn-ea"/>
                <a:cs typeface="+mn-cs"/>
              </a:rPr>
              <a:t>ensional </a:t>
            </a:r>
            <a:r>
              <a:rPr lang="en-US" sz="1200" b="0" i="0" kern="1200" dirty="0" smtClean="0">
                <a:solidFill>
                  <a:schemeClr val="tx1"/>
                </a:solidFill>
                <a:effectLst/>
                <a:latin typeface="+mn-lt"/>
                <a:ea typeface="+mn-ea"/>
                <a:cs typeface="+mn-cs"/>
              </a:rPr>
              <a:t>projection of the points where distances are preserved.</a:t>
            </a:r>
            <a:endParaRPr lang="en-US" dirty="0" smtClean="0"/>
          </a:p>
          <a:p>
            <a:r>
              <a:rPr lang="en-US" dirty="0" smtClean="0"/>
              <a:t>The method used in the paper is metric</a:t>
            </a:r>
            <a:r>
              <a:rPr lang="en-US" baseline="0" dirty="0" smtClean="0"/>
              <a:t> MDS, so I will only focus on metric MDS in the following slides.</a:t>
            </a:r>
            <a:endParaRPr lang="en-US" dirty="0"/>
          </a:p>
        </p:txBody>
      </p:sp>
      <p:sp>
        <p:nvSpPr>
          <p:cNvPr id="4" name="Slide Number Placeholder 3"/>
          <p:cNvSpPr>
            <a:spLocks noGrp="1"/>
          </p:cNvSpPr>
          <p:nvPr>
            <p:ph type="sldNum" sz="quarter" idx="10"/>
          </p:nvPr>
        </p:nvSpPr>
        <p:spPr/>
        <p:txBody>
          <a:bodyPr/>
          <a:lstStyle/>
          <a:p>
            <a:fld id="{1614CA62-326E-5444-85C0-EADB580DA27D}" type="slidenum">
              <a:rPr lang="en-US" smtClean="0"/>
              <a:t>18</a:t>
            </a:fld>
            <a:endParaRPr lang="en-US"/>
          </a:p>
        </p:txBody>
      </p:sp>
    </p:spTree>
    <p:extLst>
      <p:ext uri="{BB962C8B-B14F-4D97-AF65-F5344CB8AC3E}">
        <p14:creationId xmlns:p14="http://schemas.microsoft.com/office/powerpoint/2010/main" val="1322532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goal</a:t>
            </a:r>
            <a:r>
              <a:rPr lang="en-US" baseline="0" dirty="0" smtClean="0"/>
              <a:t> is to make </a:t>
            </a:r>
            <a:r>
              <a:rPr lang="en-US" baseline="0" dirty="0" err="1" smtClean="0"/>
              <a:t>dij</a:t>
            </a:r>
            <a:r>
              <a:rPr lang="en-US" baseline="0" dirty="0" smtClean="0"/>
              <a:t> hat as close as possible to </a:t>
            </a:r>
            <a:r>
              <a:rPr lang="en-US" baseline="0" dirty="0" err="1" smtClean="0"/>
              <a:t>dij</a:t>
            </a:r>
            <a:r>
              <a:rPr lang="en-US" baseline="0" dirty="0" smtClean="0"/>
              <a:t> for each pair of </a:t>
            </a:r>
            <a:r>
              <a:rPr lang="en-US" baseline="0" dirty="0" err="1" smtClean="0"/>
              <a:t>i,j</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614CA62-326E-5444-85C0-EADB580DA27D}" type="slidenum">
              <a:rPr lang="en-US" smtClean="0"/>
              <a:t>19</a:t>
            </a:fld>
            <a:endParaRPr lang="en-US"/>
          </a:p>
        </p:txBody>
      </p:sp>
    </p:spTree>
    <p:extLst>
      <p:ext uri="{BB962C8B-B14F-4D97-AF65-F5344CB8AC3E}">
        <p14:creationId xmlns:p14="http://schemas.microsoft.com/office/powerpoint/2010/main" val="1501651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step is we are going to apply the K-means</a:t>
            </a:r>
            <a:r>
              <a:rPr lang="en-US" baseline="0" dirty="0" smtClean="0"/>
              <a:t> clustering method once we have the MDS results. K-means clustering method is applied on the some feature information of the curves. In our case, </a:t>
            </a:r>
            <a:r>
              <a:rPr lang="en-US" baseline="0" dirty="0" smtClean="0"/>
              <a:t>t</a:t>
            </a:r>
            <a:r>
              <a:rPr lang="en-US" dirty="0" smtClean="0"/>
              <a:t>he MDS results</a:t>
            </a:r>
            <a:r>
              <a:rPr lang="en-US" baseline="0" dirty="0" smtClean="0"/>
              <a:t> were viewed as the feature information of the curves and we will apply the K-means clustering method on the MDS result; </a:t>
            </a:r>
            <a:r>
              <a:rPr lang="en-US" baseline="0" dirty="0" smtClean="0"/>
              <a:t>but in other cases, it can also be applied on </a:t>
            </a:r>
            <a:r>
              <a:rPr lang="en-US" sz="1200" dirty="0" smtClean="0">
                <a:latin typeface="Times New Roman" charset="0"/>
                <a:ea typeface="Times New Roman" charset="0"/>
                <a:cs typeface="Times New Roman" charset="0"/>
              </a:rPr>
              <a:t>FPC scores/B-spline coefficients.</a:t>
            </a:r>
          </a:p>
          <a:p>
            <a:endParaRPr lang="en-US" sz="1200" dirty="0" smtClean="0">
              <a:latin typeface="Times New Roman" charset="0"/>
              <a:ea typeface="Times New Roman" charset="0"/>
              <a:cs typeface="Times New Roman" charset="0"/>
            </a:endParaRPr>
          </a:p>
          <a:p>
            <a:r>
              <a:rPr lang="en-US" baseline="0" dirty="0" smtClean="0"/>
              <a:t>The key idea of </a:t>
            </a:r>
            <a:r>
              <a:rPr lang="en-US" sz="1200" dirty="0" smtClean="0">
                <a:latin typeface="Times New Roman" charset="0"/>
                <a:ea typeface="Times New Roman" charset="0"/>
                <a:cs typeface="Times New Roman" charset="0"/>
              </a:rPr>
              <a:t>K-means algorithm is</a:t>
            </a:r>
            <a:r>
              <a:rPr lang="en-US" sz="1200" baseline="0" dirty="0" smtClean="0">
                <a:latin typeface="Times New Roman" charset="0"/>
                <a:ea typeface="Times New Roman" charset="0"/>
                <a:cs typeface="Times New Roman" charset="0"/>
              </a:rPr>
              <a:t> we are going to search </a:t>
            </a:r>
            <a:r>
              <a:rPr lang="mr-IN" sz="1200" baseline="0" dirty="0" smtClean="0">
                <a:latin typeface="Times New Roman" charset="0"/>
                <a:ea typeface="Times New Roman" charset="0"/>
                <a:cs typeface="Times New Roman" charset="0"/>
              </a:rPr>
              <a:t>…</a:t>
            </a:r>
            <a:endParaRPr lang="en-US" sz="1200" baseline="0" dirty="0" smtClean="0">
              <a:latin typeface="Times New Roman" charset="0"/>
              <a:ea typeface="Times New Roman" charset="0"/>
              <a:cs typeface="Times New Roman" charset="0"/>
            </a:endParaRPr>
          </a:p>
          <a:p>
            <a:endParaRPr lang="en-US" sz="1200" baseline="0" dirty="0" smtClean="0">
              <a:latin typeface="Times New Roman" charset="0"/>
              <a:ea typeface="Times New Roman" charset="0"/>
              <a:cs typeface="Times New Roman" charset="0"/>
            </a:endParaRPr>
          </a:p>
          <a:p>
            <a:r>
              <a:rPr lang="en-US" sz="1200" baseline="0" dirty="0" smtClean="0">
                <a:latin typeface="Times New Roman" charset="0"/>
                <a:ea typeface="Times New Roman" charset="0"/>
                <a:cs typeface="Times New Roman" charset="0"/>
              </a:rPr>
              <a:t>The K cluster and the center vector have to be chosen in way that the sum of the distances of points in a cluster to the corresponding center vector is minimized for each cluster. </a:t>
            </a:r>
          </a:p>
          <a:p>
            <a:endParaRPr lang="en-US" sz="1200" baseline="0" dirty="0" smtClean="0">
              <a:latin typeface="+mn-lt"/>
              <a:ea typeface="+mn-ea"/>
              <a:cs typeface="+mn-cs"/>
            </a:endParaRPr>
          </a:p>
          <a:p>
            <a:r>
              <a:rPr lang="en-US" sz="1200" baseline="0" dirty="0" smtClean="0">
                <a:latin typeface="Times New Roman" charset="0"/>
                <a:ea typeface="Times New Roman" charset="0"/>
                <a:cs typeface="Times New Roman" charset="0"/>
              </a:rPr>
              <a:t>Beta is the MDS result for </a:t>
            </a:r>
            <a:r>
              <a:rPr lang="en-US" sz="1200" baseline="0" dirty="0" err="1" smtClean="0">
                <a:latin typeface="Times New Roman" charset="0"/>
                <a:ea typeface="Times New Roman" charset="0"/>
                <a:cs typeface="Times New Roman" charset="0"/>
              </a:rPr>
              <a:t>ith</a:t>
            </a:r>
            <a:r>
              <a:rPr lang="en-US" sz="1200" baseline="0" dirty="0" smtClean="0">
                <a:latin typeface="Times New Roman" charset="0"/>
                <a:ea typeface="Times New Roman" charset="0"/>
                <a:cs typeface="Times New Roman" charset="0"/>
              </a:rPr>
              <a:t> curve, which is a point on p-dimensional space, in other words, it is a vector with p-dimensions.</a:t>
            </a:r>
          </a:p>
        </p:txBody>
      </p:sp>
      <p:sp>
        <p:nvSpPr>
          <p:cNvPr id="4" name="Slide Number Placeholder 3"/>
          <p:cNvSpPr>
            <a:spLocks noGrp="1"/>
          </p:cNvSpPr>
          <p:nvPr>
            <p:ph type="sldNum" sz="quarter" idx="10"/>
          </p:nvPr>
        </p:nvSpPr>
        <p:spPr/>
        <p:txBody>
          <a:bodyPr/>
          <a:lstStyle/>
          <a:p>
            <a:fld id="{1614CA62-326E-5444-85C0-EADB580DA27D}" type="slidenum">
              <a:rPr lang="en-US" smtClean="0"/>
              <a:t>21</a:t>
            </a:fld>
            <a:endParaRPr lang="en-US"/>
          </a:p>
        </p:txBody>
      </p:sp>
    </p:spTree>
    <p:extLst>
      <p:ext uri="{BB962C8B-B14F-4D97-AF65-F5344CB8AC3E}">
        <p14:creationId xmlns:p14="http://schemas.microsoft.com/office/powerpoint/2010/main" val="819060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just a little background and introduction of this topic. What is the motivation and how this method is derived from a real life problem.</a:t>
            </a:r>
          </a:p>
          <a:p>
            <a:r>
              <a:rPr lang="en-US" baseline="0" dirty="0" smtClean="0"/>
              <a:t>Second, I will go through the method and talk about the application. Then I will show you how our results gives some interesting insights to the problem that we want to solve from the very beginning. Finally, I will do a short summary. </a:t>
            </a:r>
          </a:p>
          <a:p>
            <a:endParaRPr lang="en-US" baseline="0" dirty="0" smtClean="0"/>
          </a:p>
        </p:txBody>
      </p:sp>
      <p:sp>
        <p:nvSpPr>
          <p:cNvPr id="4" name="Slide Number Placeholder 3"/>
          <p:cNvSpPr>
            <a:spLocks noGrp="1"/>
          </p:cNvSpPr>
          <p:nvPr>
            <p:ph type="sldNum" sz="quarter" idx="10"/>
          </p:nvPr>
        </p:nvSpPr>
        <p:spPr/>
        <p:txBody>
          <a:bodyPr/>
          <a:lstStyle/>
          <a:p>
            <a:fld id="{1614CA62-326E-5444-85C0-EADB580DA27D}" type="slidenum">
              <a:rPr lang="en-US" smtClean="0"/>
              <a:t>2</a:t>
            </a:fld>
            <a:endParaRPr lang="en-US"/>
          </a:p>
        </p:txBody>
      </p:sp>
    </p:spTree>
    <p:extLst>
      <p:ext uri="{BB962C8B-B14F-4D97-AF65-F5344CB8AC3E}">
        <p14:creationId xmlns:p14="http://schemas.microsoft.com/office/powerpoint/2010/main" val="549828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sz="1200" dirty="0" smtClean="0">
                <a:latin typeface="Times New Roman" charset="0"/>
                <a:ea typeface="Times New Roman" charset="0"/>
                <a:cs typeface="Times New Roman" charset="0"/>
              </a:rPr>
              <a:t>K-means algorithm consists</a:t>
            </a:r>
            <a:r>
              <a:rPr lang="en-US" sz="1200" baseline="0" dirty="0" smtClean="0">
                <a:latin typeface="Times New Roman" charset="0"/>
                <a:ea typeface="Times New Roman" charset="0"/>
                <a:cs typeface="Times New Roman" charset="0"/>
              </a:rPr>
              <a:t> of 2 major steps.</a:t>
            </a:r>
            <a:endParaRPr lang="en-US" dirty="0"/>
          </a:p>
        </p:txBody>
      </p:sp>
      <p:sp>
        <p:nvSpPr>
          <p:cNvPr id="4" name="Slide Number Placeholder 3"/>
          <p:cNvSpPr>
            <a:spLocks noGrp="1"/>
          </p:cNvSpPr>
          <p:nvPr>
            <p:ph type="sldNum" sz="quarter" idx="10"/>
          </p:nvPr>
        </p:nvSpPr>
        <p:spPr/>
        <p:txBody>
          <a:bodyPr/>
          <a:lstStyle/>
          <a:p>
            <a:fld id="{1614CA62-326E-5444-85C0-EADB580DA27D}" type="slidenum">
              <a:rPr lang="en-US" smtClean="0"/>
              <a:t>22</a:t>
            </a:fld>
            <a:endParaRPr lang="en-US"/>
          </a:p>
        </p:txBody>
      </p:sp>
    </p:spTree>
    <p:extLst>
      <p:ext uri="{BB962C8B-B14F-4D97-AF65-F5344CB8AC3E}">
        <p14:creationId xmlns:p14="http://schemas.microsoft.com/office/powerpoint/2010/main" val="1821381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a overview of</a:t>
            </a:r>
            <a:r>
              <a:rPr lang="en-US" baseline="0" dirty="0" smtClean="0"/>
              <a:t> the dataset used in the paper.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a:t>
            </a:r>
            <a:r>
              <a:rPr lang="en-US" baseline="0" dirty="0" smtClean="0"/>
              <a:t>reason why the # of bidder trajectories is greater than the # of bidder is </a:t>
            </a:r>
            <a:r>
              <a:rPr lang="en-US" altLang="zh-CN" baseline="0" dirty="0" smtClean="0"/>
              <a:t>that</a:t>
            </a:r>
            <a:r>
              <a:rPr lang="en-US" altLang="zh-CN" sz="1200" baseline="0" dirty="0" smtClean="0">
                <a:latin typeface="Times New Roman" charset="0"/>
                <a:ea typeface="Times New Roman" charset="0"/>
                <a:cs typeface="Times New Roman" charset="0"/>
              </a:rPr>
              <a:t> o</a:t>
            </a:r>
            <a:r>
              <a:rPr lang="en-US" sz="1200" dirty="0" smtClean="0">
                <a:latin typeface="Times New Roman" charset="0"/>
                <a:ea typeface="Times New Roman" charset="0"/>
                <a:cs typeface="Times New Roman" charset="0"/>
              </a:rPr>
              <a:t>ne bidder can generate a bidder trajectory in several different auctions and one auction usually consists of several bidder trajectories by several different bidders.</a:t>
            </a:r>
          </a:p>
          <a:p>
            <a:endParaRPr lang="en-US" dirty="0" smtClean="0"/>
          </a:p>
          <a:p>
            <a:r>
              <a:rPr lang="en-US" dirty="0" smtClean="0"/>
              <a:t>This graph</a:t>
            </a:r>
            <a:r>
              <a:rPr lang="en-US" baseline="0" dirty="0" smtClean="0"/>
              <a:t> shows what the data looks like. The curves are labeled by different colors based on what clusters they are belonging to. And later on, I will show you the specific pattern of each cluster. </a:t>
            </a:r>
            <a:endParaRPr lang="en-US" dirty="0"/>
          </a:p>
        </p:txBody>
      </p:sp>
      <p:sp>
        <p:nvSpPr>
          <p:cNvPr id="4" name="Slide Number Placeholder 3"/>
          <p:cNvSpPr>
            <a:spLocks noGrp="1"/>
          </p:cNvSpPr>
          <p:nvPr>
            <p:ph type="sldNum" sz="quarter" idx="10"/>
          </p:nvPr>
        </p:nvSpPr>
        <p:spPr/>
        <p:txBody>
          <a:bodyPr/>
          <a:lstStyle/>
          <a:p>
            <a:fld id="{1614CA62-326E-5444-85C0-EADB580DA27D}" type="slidenum">
              <a:rPr lang="en-US" smtClean="0"/>
              <a:t>23</a:t>
            </a:fld>
            <a:endParaRPr lang="en-US"/>
          </a:p>
        </p:txBody>
      </p:sp>
    </p:spTree>
    <p:extLst>
      <p:ext uri="{BB962C8B-B14F-4D97-AF65-F5344CB8AC3E}">
        <p14:creationId xmlns:p14="http://schemas.microsoft.com/office/powerpoint/2010/main" val="25934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a:t>
            </a:r>
            <a:r>
              <a:rPr lang="en-US" baseline="0" dirty="0" smtClean="0"/>
              <a:t> graph shows the MDS results when the original distances that were measured using the proposed method are projected to a 2-dimensional space. Also the points is labeled according to the K-means clustering results. </a:t>
            </a:r>
          </a:p>
          <a:p>
            <a:r>
              <a:rPr lang="en-US" baseline="0" dirty="0" smtClean="0"/>
              <a:t>So six clusters are labeled as </a:t>
            </a:r>
            <a:r>
              <a:rPr lang="mr-IN" baseline="0" dirty="0" smtClean="0"/>
              <a:t>…</a:t>
            </a:r>
            <a:r>
              <a:rPr lang="en-US" baseline="0" dirty="0" smtClean="0"/>
              <a:t>.</a:t>
            </a:r>
          </a:p>
          <a:p>
            <a:r>
              <a:rPr lang="en-US" dirty="0" smtClean="0"/>
              <a:t>Each</a:t>
            </a:r>
            <a:r>
              <a:rPr lang="en-US" baseline="0" dirty="0" smtClean="0"/>
              <a:t> label describes a particular pattern of the bidding behaviors for this cluster.</a:t>
            </a:r>
            <a:endParaRPr lang="en-US" dirty="0"/>
          </a:p>
        </p:txBody>
      </p:sp>
      <p:sp>
        <p:nvSpPr>
          <p:cNvPr id="4" name="Slide Number Placeholder 3"/>
          <p:cNvSpPr>
            <a:spLocks noGrp="1"/>
          </p:cNvSpPr>
          <p:nvPr>
            <p:ph type="sldNum" sz="quarter" idx="10"/>
          </p:nvPr>
        </p:nvSpPr>
        <p:spPr/>
        <p:txBody>
          <a:bodyPr/>
          <a:lstStyle/>
          <a:p>
            <a:fld id="{1614CA62-326E-5444-85C0-EADB580DA27D}" type="slidenum">
              <a:rPr lang="en-US" smtClean="0"/>
              <a:t>25</a:t>
            </a:fld>
            <a:endParaRPr lang="en-US"/>
          </a:p>
        </p:txBody>
      </p:sp>
    </p:spTree>
    <p:extLst>
      <p:ext uri="{BB962C8B-B14F-4D97-AF65-F5344CB8AC3E}">
        <p14:creationId xmlns:p14="http://schemas.microsoft.com/office/powerpoint/2010/main" val="1707454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this graph,</a:t>
            </a:r>
            <a:r>
              <a:rPr lang="en-US" baseline="0" dirty="0" smtClean="0"/>
              <a:t> we can b</a:t>
            </a:r>
            <a:r>
              <a:rPr lang="en-US" dirty="0" smtClean="0"/>
              <a:t>idder </a:t>
            </a:r>
            <a:r>
              <a:rPr lang="en-US" dirty="0" smtClean="0"/>
              <a:t>behaviors fall</a:t>
            </a:r>
            <a:r>
              <a:rPr lang="en-US" baseline="0" dirty="0" smtClean="0"/>
              <a:t> into 6 distinct clusters, </a:t>
            </a:r>
            <a:r>
              <a:rPr lang="en-US" baseline="0" dirty="0" smtClean="0"/>
              <a:t>each </a:t>
            </a:r>
            <a:r>
              <a:rPr lang="en-US" baseline="0" dirty="0" smtClean="0"/>
              <a:t>associated with specific characteristics of the corresponding </a:t>
            </a:r>
            <a:r>
              <a:rPr lang="en-US" baseline="0" dirty="0" smtClean="0"/>
              <a:t>bidders trajectories.</a:t>
            </a:r>
          </a:p>
          <a:p>
            <a:endParaRPr lang="en-US" baseline="0" dirty="0" smtClean="0"/>
          </a:p>
          <a:p>
            <a:r>
              <a:rPr lang="en-US" baseline="0" dirty="0" smtClean="0"/>
              <a:t>For example, the cluster which labelled as “S” mean “slow start”, so the bidders in cluster S tend to slowly raise their bids at the beginning and then increase them faster toward the end of the auction. </a:t>
            </a:r>
          </a:p>
          <a:p>
            <a:endParaRPr lang="en-US" baseline="0" dirty="0" smtClean="0"/>
          </a:p>
          <a:p>
            <a:r>
              <a:rPr lang="en-US" baseline="0" dirty="0" smtClean="0"/>
              <a:t>And the cluster which labelled as “E” means “Early”, so the bidders in cluster E tend to submit low bids at the beginning of the auction, and then reduce number of bids submitted in the rest of the time.</a:t>
            </a:r>
          </a:p>
          <a:p>
            <a:endParaRPr lang="en-US" baseline="0" dirty="0" smtClean="0"/>
          </a:p>
          <a:p>
            <a:r>
              <a:rPr lang="en-US" dirty="0" smtClean="0"/>
              <a:t>This is not too surprising that the cluster H will have the highest winner rate</a:t>
            </a:r>
            <a:r>
              <a:rPr lang="en-US" baseline="0" dirty="0" smtClean="0"/>
              <a:t> because the bidders in cluster H tend to place high bids near the end of the auction. So actually they have more change to win the item in the end.</a:t>
            </a:r>
          </a:p>
          <a:p>
            <a:endParaRPr lang="en-US" baseline="0" dirty="0" smtClean="0"/>
          </a:p>
          <a:p>
            <a:r>
              <a:rPr lang="en-US" baseline="0" dirty="0" smtClean="0"/>
              <a:t>Cluster A also have high winning rate because its bidders tend to place high bids throughout the entire auction.</a:t>
            </a:r>
          </a:p>
          <a:p>
            <a:endParaRPr lang="en-US" dirty="0"/>
          </a:p>
        </p:txBody>
      </p:sp>
      <p:sp>
        <p:nvSpPr>
          <p:cNvPr id="4" name="Slide Number Placeholder 3"/>
          <p:cNvSpPr>
            <a:spLocks noGrp="1"/>
          </p:cNvSpPr>
          <p:nvPr>
            <p:ph type="sldNum" sz="quarter" idx="10"/>
          </p:nvPr>
        </p:nvSpPr>
        <p:spPr/>
        <p:txBody>
          <a:bodyPr/>
          <a:lstStyle/>
          <a:p>
            <a:fld id="{1614CA62-326E-5444-85C0-EADB580DA27D}" type="slidenum">
              <a:rPr lang="en-US" smtClean="0"/>
              <a:t>26</a:t>
            </a:fld>
            <a:endParaRPr lang="en-US"/>
          </a:p>
        </p:txBody>
      </p:sp>
    </p:spTree>
    <p:extLst>
      <p:ext uri="{BB962C8B-B14F-4D97-AF65-F5344CB8AC3E}">
        <p14:creationId xmlns:p14="http://schemas.microsoft.com/office/powerpoint/2010/main" val="1213464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the chance of winning is very small for the remaining three groups, cluster S and E only have 2 and 1 winners respectively, and there is no winner in cluster F.</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charset="0"/>
                <a:ea typeface="Times New Roman" charset="0"/>
                <a:cs typeface="Times New Roman" charset="0"/>
              </a:rPr>
              <a:t>Winners in cluster A pay highest with 245,</a:t>
            </a:r>
            <a:r>
              <a:rPr lang="en-US" sz="1200" baseline="0" dirty="0" smtClean="0">
                <a:latin typeface="Times New Roman" charset="0"/>
                <a:ea typeface="Times New Roman" charset="0"/>
                <a:cs typeface="Times New Roman" charset="0"/>
              </a:rPr>
              <a:t> while winners in H pay slightly less, and winners in L pay considerably less.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charset="0"/>
                <a:ea typeface="Times New Roman" charset="0"/>
                <a:cs typeface="Times New Roman" charset="0"/>
              </a:rPr>
              <a:t>However,</a:t>
            </a:r>
            <a:r>
              <a:rPr lang="en-US" sz="1200" baseline="0" dirty="0" smtClean="0">
                <a:latin typeface="Times New Roman" charset="0"/>
                <a:ea typeface="Times New Roman" charset="0"/>
                <a:cs typeface="Times New Roman" charset="0"/>
              </a:rPr>
              <a:t> can we</a:t>
            </a:r>
            <a:r>
              <a:rPr lang="en-US" sz="1200" dirty="0" smtClean="0">
                <a:latin typeface="Times New Roman" charset="0"/>
                <a:ea typeface="Times New Roman" charset="0"/>
                <a:cs typeface="Times New Roman" charset="0"/>
              </a:rPr>
              <a:t> conclude that the “H” is the best bidding strategy? The</a:t>
            </a:r>
            <a:r>
              <a:rPr lang="en-US" sz="1200" baseline="0" dirty="0" smtClean="0">
                <a:latin typeface="Times New Roman" charset="0"/>
                <a:ea typeface="Times New Roman" charset="0"/>
                <a:cs typeface="Times New Roman" charset="0"/>
              </a:rPr>
              <a:t> answer depends on your goal. If you goal is to win the item, than H seems to be the best strategies, but if the goal it to win the item with a lower price and a reasonable chance, then L maybe the best strategy.</a:t>
            </a:r>
            <a:endParaRPr lang="en-US" sz="1200" dirty="0" smtClean="0">
              <a:latin typeface="Times New Roman" charset="0"/>
              <a:ea typeface="Times New Roman" charset="0"/>
              <a:cs typeface="Times New Roman" charset="0"/>
            </a:endParaRPr>
          </a:p>
          <a:p>
            <a:endParaRPr lang="en-US" baseline="0" dirty="0" smtClean="0"/>
          </a:p>
        </p:txBody>
      </p:sp>
      <p:sp>
        <p:nvSpPr>
          <p:cNvPr id="4" name="Slide Number Placeholder 3"/>
          <p:cNvSpPr>
            <a:spLocks noGrp="1"/>
          </p:cNvSpPr>
          <p:nvPr>
            <p:ph type="sldNum" sz="quarter" idx="10"/>
          </p:nvPr>
        </p:nvSpPr>
        <p:spPr/>
        <p:txBody>
          <a:bodyPr/>
          <a:lstStyle/>
          <a:p>
            <a:fld id="{1614CA62-326E-5444-85C0-EADB580DA27D}" type="slidenum">
              <a:rPr lang="en-US" smtClean="0"/>
              <a:t>27</a:t>
            </a:fld>
            <a:endParaRPr lang="en-US"/>
          </a:p>
        </p:txBody>
      </p:sp>
    </p:spTree>
    <p:extLst>
      <p:ext uri="{BB962C8B-B14F-4D97-AF65-F5344CB8AC3E}">
        <p14:creationId xmlns:p14="http://schemas.microsoft.com/office/powerpoint/2010/main" val="1456323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this proposed</a:t>
            </a:r>
            <a:r>
              <a:rPr lang="en-US" baseline="0" dirty="0" smtClean="0"/>
              <a:t> </a:t>
            </a:r>
            <a:r>
              <a:rPr lang="en-US" dirty="0" smtClean="0"/>
              <a:t>method</a:t>
            </a:r>
            <a:r>
              <a:rPr lang="en-US" baseline="0" dirty="0" smtClean="0"/>
              <a:t> on online auction data gives us insights on bidding strategies.</a:t>
            </a:r>
            <a:endParaRPr lang="en-US" dirty="0" smtClean="0"/>
          </a:p>
          <a:p>
            <a:r>
              <a:rPr lang="en-US" dirty="0" smtClean="0"/>
              <a:t>We can see</a:t>
            </a:r>
            <a:r>
              <a:rPr lang="en-US" baseline="0" dirty="0" smtClean="0"/>
              <a:t> there are some interactions between the timing of bids, the amount paid and the actual winning rate. </a:t>
            </a:r>
            <a:endParaRPr lang="en-US" dirty="0"/>
          </a:p>
        </p:txBody>
      </p:sp>
      <p:sp>
        <p:nvSpPr>
          <p:cNvPr id="4" name="Slide Number Placeholder 3"/>
          <p:cNvSpPr>
            <a:spLocks noGrp="1"/>
          </p:cNvSpPr>
          <p:nvPr>
            <p:ph type="sldNum" sz="quarter" idx="10"/>
          </p:nvPr>
        </p:nvSpPr>
        <p:spPr/>
        <p:txBody>
          <a:bodyPr/>
          <a:lstStyle/>
          <a:p>
            <a:fld id="{1614CA62-326E-5444-85C0-EADB580DA27D}" type="slidenum">
              <a:rPr lang="en-US" smtClean="0"/>
              <a:t>28</a:t>
            </a:fld>
            <a:endParaRPr lang="en-US"/>
          </a:p>
        </p:txBody>
      </p:sp>
    </p:spTree>
    <p:extLst>
      <p:ext uri="{BB962C8B-B14F-4D97-AF65-F5344CB8AC3E}">
        <p14:creationId xmlns:p14="http://schemas.microsoft.com/office/powerpoint/2010/main" val="101961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functional data clustering is a type of unsupervised learning on functional data which aims to group a collection of subjects into clusters each with a corresponding pattern. In distance-based clustering, it is important to obtain a distance matrix and each element in this distance matrix is a measurements of </a:t>
            </a:r>
            <a:r>
              <a:rPr lang="en-US" sz="1200" dirty="0" smtClean="0">
                <a:latin typeface="Times New Roman" charset="0"/>
                <a:ea typeface="Times New Roman" charset="0"/>
                <a:cs typeface="Times New Roman" charset="0"/>
              </a:rPr>
              <a:t>similarity/dissimilarity between</a:t>
            </a:r>
            <a:r>
              <a:rPr lang="en-US" sz="1200" baseline="0" dirty="0" smtClean="0">
                <a:latin typeface="Times New Roman" charset="0"/>
                <a:ea typeface="Times New Roman" charset="0"/>
                <a:cs typeface="Times New Roman" charset="0"/>
              </a:rPr>
              <a:t> each pair of objects within the data. In most cases, we just simply use the distance between two objects as a measure of dissimilarity. However, in some real life problems, sometimes the data we study are just irregularly and sparsely observed longitudinal data, so in this case, it is very difficult for us to find a suitable distance measure. And one example of this kind of data is the online auction data. </a:t>
            </a:r>
          </a:p>
        </p:txBody>
      </p:sp>
      <p:sp>
        <p:nvSpPr>
          <p:cNvPr id="4" name="Slide Number Placeholder 3"/>
          <p:cNvSpPr>
            <a:spLocks noGrp="1"/>
          </p:cNvSpPr>
          <p:nvPr>
            <p:ph type="sldNum" sz="quarter" idx="10"/>
          </p:nvPr>
        </p:nvSpPr>
        <p:spPr/>
        <p:txBody>
          <a:bodyPr/>
          <a:lstStyle/>
          <a:p>
            <a:fld id="{1614CA62-326E-5444-85C0-EADB580DA27D}" type="slidenum">
              <a:rPr lang="en-US" smtClean="0"/>
              <a:t>3</a:t>
            </a:fld>
            <a:endParaRPr lang="en-US"/>
          </a:p>
        </p:txBody>
      </p:sp>
    </p:spTree>
    <p:extLst>
      <p:ext uri="{BB962C8B-B14F-4D97-AF65-F5344CB8AC3E}">
        <p14:creationId xmlns:p14="http://schemas.microsoft.com/office/powerpoint/2010/main" val="654833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a screenshot of a seven-day auction history from eBay. Here, there are three variables that we should focus on. This 1</a:t>
            </a:r>
            <a:r>
              <a:rPr lang="en-US" baseline="30000" dirty="0" smtClean="0"/>
              <a:t>st</a:t>
            </a:r>
            <a:r>
              <a:rPr lang="en-US" baseline="0" dirty="0" smtClean="0"/>
              <a:t> column recorded different names for each bidder, and each time the amount a bidder submit for the item is  recorded in the second column. And because the nature of auction, the amount is always monotone increasing until the end of the auction. And the time for each submission is recorded in the third column.</a:t>
            </a:r>
            <a:endParaRPr lang="en-US" dirty="0"/>
          </a:p>
        </p:txBody>
      </p:sp>
      <p:sp>
        <p:nvSpPr>
          <p:cNvPr id="4" name="Slide Number Placeholder 3"/>
          <p:cNvSpPr>
            <a:spLocks noGrp="1"/>
          </p:cNvSpPr>
          <p:nvPr>
            <p:ph type="sldNum" sz="quarter" idx="10"/>
          </p:nvPr>
        </p:nvSpPr>
        <p:spPr/>
        <p:txBody>
          <a:bodyPr/>
          <a:lstStyle/>
          <a:p>
            <a:fld id="{1614CA62-326E-5444-85C0-EADB580DA27D}" type="slidenum">
              <a:rPr lang="en-US" smtClean="0"/>
              <a:t>4</a:t>
            </a:fld>
            <a:endParaRPr lang="en-US"/>
          </a:p>
        </p:txBody>
      </p:sp>
    </p:spTree>
    <p:extLst>
      <p:ext uri="{BB962C8B-B14F-4D97-AF65-F5344CB8AC3E}">
        <p14:creationId xmlns:p14="http://schemas.microsoft.com/office/powerpoint/2010/main" val="770462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you can imagine</a:t>
            </a:r>
            <a:r>
              <a:rPr lang="en-US" baseline="0" dirty="0" smtClean="0"/>
              <a:t> each bidder will have a curve consisting a series of WTP amount at each observation point. The curve is just the bid history of a particular bidder for a particular auction. The bidder trajectory can reflects the intentions of a bidder and therefore capture bidder’s behaviors during the auction, and more importantly, this can help us learning about different strategies </a:t>
            </a:r>
            <a:r>
              <a:rPr lang="en-US" sz="1200" kern="1200" dirty="0" smtClean="0">
                <a:solidFill>
                  <a:schemeClr val="tx1"/>
                </a:solidFill>
                <a:effectLst/>
                <a:latin typeface="+mn-lt"/>
                <a:ea typeface="+mn-ea"/>
                <a:cs typeface="+mn-cs"/>
              </a:rPr>
              <a:t>people used in the auction</a:t>
            </a:r>
            <a:r>
              <a:rPr lang="en-US" sz="1200" kern="1200" baseline="0" dirty="0" smtClean="0">
                <a:solidFill>
                  <a:schemeClr val="tx1"/>
                </a:solidFill>
                <a:effectLst/>
                <a:latin typeface="+mn-lt"/>
                <a:ea typeface="+mn-ea"/>
                <a:cs typeface="+mn-cs"/>
              </a:rPr>
              <a:t> and </a:t>
            </a:r>
            <a:r>
              <a:rPr lang="en-US" sz="1200" kern="1200" dirty="0" smtClean="0">
                <a:solidFill>
                  <a:schemeClr val="tx1"/>
                </a:solidFill>
                <a:effectLst/>
                <a:latin typeface="+mn-lt"/>
                <a:ea typeface="+mn-ea"/>
                <a:cs typeface="+mn-cs"/>
              </a:rPr>
              <a:t>one can identify better and worse strategies.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614CA62-326E-5444-85C0-EADB580DA27D}" type="slidenum">
              <a:rPr lang="en-US" smtClean="0"/>
              <a:t>5</a:t>
            </a:fld>
            <a:endParaRPr lang="en-US"/>
          </a:p>
        </p:txBody>
      </p:sp>
    </p:spTree>
    <p:extLst>
      <p:ext uri="{BB962C8B-B14F-4D97-AF65-F5344CB8AC3E}">
        <p14:creationId xmlns:p14="http://schemas.microsoft.com/office/powerpoint/2010/main" val="1696306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this kind of data have some particular characteristics. In most cases, the beginning and ending of an auction may attract more bidding activities than the middle period. Especially at the end of an auction, people tend to submit more bids due to the desire to win.  </a:t>
            </a:r>
            <a:endParaRPr lang="en-US" dirty="0"/>
          </a:p>
        </p:txBody>
      </p:sp>
      <p:sp>
        <p:nvSpPr>
          <p:cNvPr id="4" name="Slide Number Placeholder 3"/>
          <p:cNvSpPr>
            <a:spLocks noGrp="1"/>
          </p:cNvSpPr>
          <p:nvPr>
            <p:ph type="sldNum" sz="quarter" idx="10"/>
          </p:nvPr>
        </p:nvSpPr>
        <p:spPr/>
        <p:txBody>
          <a:bodyPr/>
          <a:lstStyle/>
          <a:p>
            <a:fld id="{1614CA62-326E-5444-85C0-EADB580DA27D}" type="slidenum">
              <a:rPr lang="en-US" smtClean="0"/>
              <a:t>6</a:t>
            </a:fld>
            <a:endParaRPr lang="en-US"/>
          </a:p>
        </p:txBody>
      </p:sp>
    </p:spTree>
    <p:extLst>
      <p:ext uri="{BB962C8B-B14F-4D97-AF65-F5344CB8AC3E}">
        <p14:creationId xmlns:p14="http://schemas.microsoft.com/office/powerpoint/2010/main" val="1865296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Challenge</a:t>
            </a:r>
            <a:r>
              <a:rPr lang="en-US" baseline="0" dirty="0" smtClean="0"/>
              <a:t> is we cannot simply use the Euclidean distance define the dissimilarity between objects, instead we have to find a different way to define the distance based on sparse and irregular timed data.</a:t>
            </a:r>
            <a:endParaRPr lang="en-US" dirty="0"/>
          </a:p>
        </p:txBody>
      </p:sp>
      <p:sp>
        <p:nvSpPr>
          <p:cNvPr id="4" name="Slide Number Placeholder 3"/>
          <p:cNvSpPr>
            <a:spLocks noGrp="1"/>
          </p:cNvSpPr>
          <p:nvPr>
            <p:ph type="sldNum" sz="quarter" idx="10"/>
          </p:nvPr>
        </p:nvSpPr>
        <p:spPr/>
        <p:txBody>
          <a:bodyPr/>
          <a:lstStyle/>
          <a:p>
            <a:fld id="{1614CA62-326E-5444-85C0-EADB580DA27D}" type="slidenum">
              <a:rPr lang="en-US" smtClean="0"/>
              <a:t>7</a:t>
            </a:fld>
            <a:endParaRPr lang="en-US"/>
          </a:p>
        </p:txBody>
      </p:sp>
    </p:spTree>
    <p:extLst>
      <p:ext uri="{BB962C8B-B14F-4D97-AF65-F5344CB8AC3E}">
        <p14:creationId xmlns:p14="http://schemas.microsoft.com/office/powerpoint/2010/main" val="1446477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the proposed method provides a useful tool and solves the problem to defining a distance when the data are sparse and irregular.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After the distances for such data have been obtained, one can apply clustering methods to classify such data and identified different bidder trajectories.</a:t>
            </a:r>
          </a:p>
          <a:p>
            <a:endParaRPr lang="en-US" dirty="0"/>
          </a:p>
        </p:txBody>
      </p:sp>
      <p:sp>
        <p:nvSpPr>
          <p:cNvPr id="4" name="Slide Number Placeholder 3"/>
          <p:cNvSpPr>
            <a:spLocks noGrp="1"/>
          </p:cNvSpPr>
          <p:nvPr>
            <p:ph type="sldNum" sz="quarter" idx="10"/>
          </p:nvPr>
        </p:nvSpPr>
        <p:spPr/>
        <p:txBody>
          <a:bodyPr/>
          <a:lstStyle/>
          <a:p>
            <a:fld id="{1614CA62-326E-5444-85C0-EADB580DA27D}" type="slidenum">
              <a:rPr lang="en-US" smtClean="0"/>
              <a:t>8</a:t>
            </a:fld>
            <a:endParaRPr lang="en-US"/>
          </a:p>
        </p:txBody>
      </p:sp>
    </p:spTree>
    <p:extLst>
      <p:ext uri="{BB962C8B-B14F-4D97-AF65-F5344CB8AC3E}">
        <p14:creationId xmlns:p14="http://schemas.microsoft.com/office/powerpoint/2010/main" val="705694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a:t>
            </a:r>
            <a:r>
              <a:rPr lang="en-US" baseline="0" dirty="0" smtClean="0"/>
              <a:t> number of bids submitted by each individual is different and here we define the number of bids the that individual </a:t>
            </a:r>
            <a:r>
              <a:rPr lang="en-US" baseline="0" dirty="0" err="1" smtClean="0"/>
              <a:t>i</a:t>
            </a:r>
            <a:r>
              <a:rPr lang="en-US" baseline="0" dirty="0" smtClean="0"/>
              <a:t> submitted is </a:t>
            </a:r>
            <a:r>
              <a:rPr lang="en-US" baseline="0" dirty="0" err="1" smtClean="0"/>
              <a:t>ni</a:t>
            </a:r>
            <a:r>
              <a:rPr lang="en-US" baseline="0" dirty="0" smtClean="0"/>
              <a:t>.</a:t>
            </a:r>
          </a:p>
          <a:p>
            <a:r>
              <a:rPr lang="en-US" baseline="0" dirty="0" smtClean="0"/>
              <a:t>And X(t) is the underlying stochastic process that we are interested.</a:t>
            </a:r>
          </a:p>
          <a:p>
            <a:r>
              <a:rPr lang="en-US" baseline="0" dirty="0" smtClean="0"/>
              <a:t>T is the pre-determined time duration of the auction.</a:t>
            </a:r>
          </a:p>
          <a:p>
            <a:r>
              <a:rPr lang="en-US" baseline="0" dirty="0" smtClean="0"/>
              <a:t>L represents the the number of bids this individual has submitted at the current time.</a:t>
            </a:r>
          </a:p>
        </p:txBody>
      </p:sp>
      <p:sp>
        <p:nvSpPr>
          <p:cNvPr id="4" name="Slide Number Placeholder 3"/>
          <p:cNvSpPr>
            <a:spLocks noGrp="1"/>
          </p:cNvSpPr>
          <p:nvPr>
            <p:ph type="sldNum" sz="quarter" idx="10"/>
          </p:nvPr>
        </p:nvSpPr>
        <p:spPr/>
        <p:txBody>
          <a:bodyPr/>
          <a:lstStyle/>
          <a:p>
            <a:fld id="{1614CA62-326E-5444-85C0-EADB580DA27D}" type="slidenum">
              <a:rPr lang="en-US" smtClean="0"/>
              <a:t>9</a:t>
            </a:fld>
            <a:endParaRPr lang="en-US"/>
          </a:p>
        </p:txBody>
      </p:sp>
    </p:spTree>
    <p:extLst>
      <p:ext uri="{BB962C8B-B14F-4D97-AF65-F5344CB8AC3E}">
        <p14:creationId xmlns:p14="http://schemas.microsoft.com/office/powerpoint/2010/main" val="2018099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2/24/19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2/24/19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2/24/19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1300532"/>
            <a:ext cx="7766936" cy="3719366"/>
          </a:xfrm>
        </p:spPr>
        <p:txBody>
          <a:bodyPr/>
          <a:lstStyle/>
          <a:p>
            <a:pPr algn="ctr"/>
            <a:r>
              <a:rPr lang="en-US" dirty="0" smtClean="0">
                <a:solidFill>
                  <a:schemeClr val="tx1"/>
                </a:solidFill>
                <a:latin typeface="Times New Roman" charset="0"/>
                <a:ea typeface="Times New Roman" charset="0"/>
                <a:cs typeface="Times New Roman" charset="0"/>
              </a:rPr>
              <a:t>Distance-based </a:t>
            </a:r>
            <a:r>
              <a:rPr lang="en-US" dirty="0">
                <a:solidFill>
                  <a:schemeClr val="tx1"/>
                </a:solidFill>
                <a:latin typeface="Times New Roman" charset="0"/>
                <a:ea typeface="Times New Roman" charset="0"/>
                <a:cs typeface="Times New Roman" charset="0"/>
              </a:rPr>
              <a:t>Clustering of Sparsely </a:t>
            </a:r>
            <a:r>
              <a:rPr lang="en-US" dirty="0" smtClean="0">
                <a:solidFill>
                  <a:schemeClr val="tx1"/>
                </a:solidFill>
                <a:latin typeface="Times New Roman" charset="0"/>
                <a:ea typeface="Times New Roman" charset="0"/>
                <a:cs typeface="Times New Roman" charset="0"/>
              </a:rPr>
              <a:t>Observed </a:t>
            </a:r>
            <a:r>
              <a:rPr lang="en-US" dirty="0" smtClean="0">
                <a:solidFill>
                  <a:schemeClr val="tx1"/>
                </a:solidFill>
                <a:latin typeface="Times New Roman" charset="0"/>
                <a:ea typeface="Times New Roman" charset="0"/>
                <a:cs typeface="Times New Roman" charset="0"/>
              </a:rPr>
              <a:t>Functional data</a:t>
            </a:r>
            <a:r>
              <a:rPr lang="en-US" dirty="0" smtClean="0">
                <a:solidFill>
                  <a:schemeClr val="tx1"/>
                </a:solidFill>
                <a:latin typeface="Times New Roman" charset="0"/>
                <a:ea typeface="Times New Roman" charset="0"/>
                <a:cs typeface="Times New Roman" charset="0"/>
              </a:rPr>
              <a:t>, with an application to online auction data</a:t>
            </a:r>
            <a:endParaRPr lang="en-US" dirty="0">
              <a:solidFill>
                <a:schemeClr val="tx1"/>
              </a:solidFill>
              <a:latin typeface="Times New Roman" charset="0"/>
              <a:ea typeface="Times New Roman" charset="0"/>
              <a:cs typeface="Times New Roman" charset="0"/>
            </a:endParaRPr>
          </a:p>
        </p:txBody>
      </p:sp>
      <p:sp>
        <p:nvSpPr>
          <p:cNvPr id="3" name="Subtitle 2"/>
          <p:cNvSpPr>
            <a:spLocks noGrp="1"/>
          </p:cNvSpPr>
          <p:nvPr>
            <p:ph type="subTitle" idx="1"/>
          </p:nvPr>
        </p:nvSpPr>
        <p:spPr>
          <a:xfrm>
            <a:off x="1507067" y="5328508"/>
            <a:ext cx="7766936" cy="1096899"/>
          </a:xfrm>
        </p:spPr>
        <p:txBody>
          <a:bodyPr>
            <a:noAutofit/>
          </a:bodyPr>
          <a:lstStyle/>
          <a:p>
            <a:pPr algn="ctr"/>
            <a:r>
              <a:rPr lang="en-US" sz="2000" dirty="0" smtClean="0">
                <a:latin typeface="Times New Roman" charset="0"/>
                <a:ea typeface="Times New Roman" charset="0"/>
                <a:cs typeface="Times New Roman" charset="0"/>
              </a:rPr>
              <a:t>Daisy Yu</a:t>
            </a:r>
          </a:p>
          <a:p>
            <a:pPr algn="ctr"/>
            <a:r>
              <a:rPr lang="en-US" sz="2000" dirty="0" smtClean="0">
                <a:latin typeface="Times New Roman" charset="0"/>
                <a:ea typeface="Times New Roman" charset="0"/>
                <a:cs typeface="Times New Roman" charset="0"/>
              </a:rPr>
              <a:t>Simon Fraser University</a:t>
            </a:r>
          </a:p>
          <a:p>
            <a:pPr algn="ctr"/>
            <a:r>
              <a:rPr lang="en-US" sz="2000" dirty="0" smtClean="0">
                <a:latin typeface="Times New Roman" charset="0"/>
                <a:ea typeface="Times New Roman" charset="0"/>
                <a:cs typeface="Times New Roman" charset="0"/>
              </a:rPr>
              <a:t>Feb 25, 2019</a:t>
            </a:r>
          </a:p>
        </p:txBody>
      </p:sp>
    </p:spTree>
    <p:extLst>
      <p:ext uri="{BB962C8B-B14F-4D97-AF65-F5344CB8AC3E}">
        <p14:creationId xmlns:p14="http://schemas.microsoft.com/office/powerpoint/2010/main" val="3929819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Times New Roman" charset="0"/>
                <a:ea typeface="Times New Roman" charset="0"/>
                <a:cs typeface="Times New Roman" charset="0"/>
              </a:rPr>
              <a:t>Functional Principal Component Analysis (FPCA)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77334" y="2160589"/>
                <a:ext cx="8596668" cy="4354511"/>
              </a:xfrm>
            </p:spPr>
            <p:txBody>
              <a:bodyPr>
                <a:normAutofit fontScale="62500" lnSpcReduction="20000"/>
              </a:bodyPr>
              <a:lstStyle/>
              <a:p>
                <a:r>
                  <a:rPr lang="en-US" sz="3200" dirty="0" smtClean="0">
                    <a:latin typeface="Times New Roman" charset="0"/>
                    <a:ea typeface="Times New Roman" charset="0"/>
                    <a:cs typeface="Times New Roman" charset="0"/>
                  </a:rPr>
                  <a:t>Given </a:t>
                </a:r>
                <a14:m>
                  <m:oMath xmlns:m="http://schemas.openxmlformats.org/officeDocument/2006/math">
                    <m:r>
                      <a:rPr lang="en-US" sz="3200" b="0" i="1">
                        <a:latin typeface="Cambria Math" charset="0"/>
                        <a:ea typeface="Times New Roman" charset="0"/>
                        <a:cs typeface="Times New Roman" charset="0"/>
                      </a:rPr>
                      <m:t>𝑛</m:t>
                    </m:r>
                  </m:oMath>
                </a14:m>
                <a:r>
                  <a:rPr lang="en-US" sz="3200" dirty="0" smtClean="0">
                    <a:latin typeface="Times New Roman" charset="0"/>
                    <a:ea typeface="Times New Roman" charset="0"/>
                    <a:cs typeface="Times New Roman" charset="0"/>
                  </a:rPr>
                  <a:t> curves, estimate the variance-covariance </a:t>
                </a:r>
                <a:r>
                  <a:rPr lang="en-US" sz="3200" dirty="0" smtClean="0">
                    <a:latin typeface="Times New Roman" charset="0"/>
                    <a:ea typeface="Times New Roman" charset="0"/>
                    <a:cs typeface="Times New Roman" charset="0"/>
                  </a:rPr>
                  <a:t>function</a:t>
                </a:r>
                <a:endParaRPr lang="en-US" sz="3200" dirty="0" smtClean="0">
                  <a:latin typeface="Times New Roman" charset="0"/>
                  <a:ea typeface="Times New Roman" charset="0"/>
                  <a:cs typeface="Times New Roman" charset="0"/>
                </a:endParaRPr>
              </a:p>
              <a:p>
                <a:pPr marL="0" indent="0" algn="ctr">
                  <a:buNone/>
                </a:pPr>
                <a14:m>
                  <m:oMath xmlns:m="http://schemas.openxmlformats.org/officeDocument/2006/math">
                    <m:acc>
                      <m:accPr>
                        <m:chr m:val="̂"/>
                        <m:ctrlPr>
                          <a:rPr lang="en-US" sz="3200" i="1" smtClean="0">
                            <a:latin typeface="Cambria Math" charset="0"/>
                            <a:ea typeface="Times New Roman" charset="0"/>
                            <a:cs typeface="Times New Roman" charset="0"/>
                          </a:rPr>
                        </m:ctrlPr>
                      </m:accPr>
                      <m:e>
                        <m:r>
                          <a:rPr lang="en-US" sz="3200" b="0" i="1" smtClean="0">
                            <a:latin typeface="Cambria Math" charset="0"/>
                            <a:ea typeface="Times New Roman" charset="0"/>
                            <a:cs typeface="Times New Roman" charset="0"/>
                          </a:rPr>
                          <m:t>𝑣</m:t>
                        </m:r>
                      </m:e>
                    </m:acc>
                    <m:d>
                      <m:dPr>
                        <m:ctrlPr>
                          <a:rPr lang="en-US" sz="3200" i="1" smtClean="0">
                            <a:latin typeface="Cambria Math" charset="0"/>
                            <a:ea typeface="Times New Roman" charset="0"/>
                            <a:cs typeface="Times New Roman" charset="0"/>
                          </a:rPr>
                        </m:ctrlPr>
                      </m:dPr>
                      <m:e>
                        <m:r>
                          <a:rPr lang="en-US" sz="3200" b="0" i="1" smtClean="0">
                            <a:latin typeface="Cambria Math" charset="0"/>
                            <a:ea typeface="Times New Roman" charset="0"/>
                            <a:cs typeface="Times New Roman" charset="0"/>
                          </a:rPr>
                          <m:t>𝑠</m:t>
                        </m:r>
                        <m:r>
                          <a:rPr lang="en-US" sz="3200" b="0" i="1" smtClean="0">
                            <a:latin typeface="Cambria Math" charset="0"/>
                            <a:ea typeface="Times New Roman" charset="0"/>
                            <a:cs typeface="Times New Roman" charset="0"/>
                          </a:rPr>
                          <m:t>,</m:t>
                        </m:r>
                        <m:r>
                          <a:rPr lang="en-US" sz="3200" b="0" i="1" smtClean="0">
                            <a:latin typeface="Cambria Math" charset="0"/>
                            <a:ea typeface="Times New Roman" charset="0"/>
                            <a:cs typeface="Times New Roman" charset="0"/>
                          </a:rPr>
                          <m:t>𝑡</m:t>
                        </m:r>
                      </m:e>
                    </m:d>
                    <m:r>
                      <a:rPr lang="en-US" sz="3200" b="0" i="1" smtClean="0">
                        <a:latin typeface="Cambria Math" charset="0"/>
                        <a:ea typeface="Times New Roman" charset="0"/>
                        <a:cs typeface="Times New Roman" charset="0"/>
                      </a:rPr>
                      <m:t>=</m:t>
                    </m:r>
                    <m:r>
                      <a:rPr lang="en-US" sz="3200" b="0" i="1" smtClean="0">
                        <a:latin typeface="Cambria Math" charset="0"/>
                        <a:ea typeface="Times New Roman" charset="0"/>
                        <a:cs typeface="Times New Roman" charset="0"/>
                      </a:rPr>
                      <m:t>𝐶𝑜𝑣</m:t>
                    </m:r>
                    <m:d>
                      <m:dPr>
                        <m:ctrlPr>
                          <a:rPr lang="en-US" sz="3200" i="1" smtClean="0">
                            <a:latin typeface="Cambria Math" charset="0"/>
                            <a:ea typeface="Times New Roman" charset="0"/>
                            <a:cs typeface="Times New Roman" charset="0"/>
                          </a:rPr>
                        </m:ctrlPr>
                      </m:dPr>
                      <m:e>
                        <m:r>
                          <a:rPr lang="en-US" sz="3200" b="0" i="1" smtClean="0">
                            <a:latin typeface="Cambria Math" charset="0"/>
                            <a:ea typeface="Times New Roman" charset="0"/>
                            <a:cs typeface="Times New Roman" charset="0"/>
                          </a:rPr>
                          <m:t>𝑋</m:t>
                        </m:r>
                        <m:d>
                          <m:dPr>
                            <m:ctrlPr>
                              <a:rPr lang="en-US" sz="3200" i="1" smtClean="0">
                                <a:latin typeface="Cambria Math" charset="0"/>
                                <a:ea typeface="Times New Roman" charset="0"/>
                                <a:cs typeface="Times New Roman" charset="0"/>
                              </a:rPr>
                            </m:ctrlPr>
                          </m:dPr>
                          <m:e>
                            <m:r>
                              <a:rPr lang="en-US" sz="3200" b="0" i="1" smtClean="0">
                                <a:latin typeface="Cambria Math" charset="0"/>
                                <a:ea typeface="Times New Roman" charset="0"/>
                                <a:cs typeface="Times New Roman" charset="0"/>
                              </a:rPr>
                              <m:t>𝑠</m:t>
                            </m:r>
                          </m:e>
                        </m:d>
                        <m:r>
                          <a:rPr lang="en-US" sz="3200" b="0" i="1" smtClean="0">
                            <a:latin typeface="Cambria Math" charset="0"/>
                            <a:ea typeface="Times New Roman" charset="0"/>
                            <a:cs typeface="Times New Roman" charset="0"/>
                          </a:rPr>
                          <m:t>,</m:t>
                        </m:r>
                        <m:r>
                          <a:rPr lang="en-US" sz="3200" b="0" i="1" smtClean="0">
                            <a:latin typeface="Cambria Math" charset="0"/>
                            <a:ea typeface="Times New Roman" charset="0"/>
                            <a:cs typeface="Times New Roman" charset="0"/>
                          </a:rPr>
                          <m:t>𝑋</m:t>
                        </m:r>
                        <m:d>
                          <m:dPr>
                            <m:ctrlPr>
                              <a:rPr lang="en-US" sz="3200" i="1" smtClean="0">
                                <a:latin typeface="Cambria Math" charset="0"/>
                                <a:ea typeface="Times New Roman" charset="0"/>
                                <a:cs typeface="Times New Roman" charset="0"/>
                              </a:rPr>
                            </m:ctrlPr>
                          </m:dPr>
                          <m:e>
                            <m:r>
                              <a:rPr lang="en-US" sz="3200" b="0" i="1" smtClean="0">
                                <a:latin typeface="Cambria Math" charset="0"/>
                                <a:ea typeface="Times New Roman" charset="0"/>
                                <a:cs typeface="Times New Roman" charset="0"/>
                              </a:rPr>
                              <m:t>𝑡</m:t>
                            </m:r>
                          </m:e>
                        </m:d>
                      </m:e>
                    </m:d>
                  </m:oMath>
                </a14:m>
                <a:r>
                  <a:rPr lang="en-US" sz="3200" dirty="0" smtClean="0">
                    <a:latin typeface="Times New Roman" charset="0"/>
                    <a:ea typeface="Times New Roman" charset="0"/>
                    <a:cs typeface="Times New Roman" charset="0"/>
                  </a:rPr>
                  <a:t>.</a:t>
                </a:r>
              </a:p>
              <a:p>
                <a:r>
                  <a:rPr lang="en-US" sz="3200" dirty="0" smtClean="0">
                    <a:latin typeface="Times New Roman" charset="0"/>
                    <a:ea typeface="Times New Roman" charset="0"/>
                    <a:cs typeface="Times New Roman" charset="0"/>
                  </a:rPr>
                  <a:t>Decompose </a:t>
                </a:r>
                <a14:m>
                  <m:oMath xmlns:m="http://schemas.openxmlformats.org/officeDocument/2006/math">
                    <m:acc>
                      <m:accPr>
                        <m:chr m:val="̂"/>
                        <m:ctrlPr>
                          <a:rPr lang="en-US" sz="3200" i="1">
                            <a:latin typeface="Cambria Math" charset="0"/>
                            <a:ea typeface="Times New Roman" charset="0"/>
                            <a:cs typeface="Times New Roman" charset="0"/>
                          </a:rPr>
                        </m:ctrlPr>
                      </m:accPr>
                      <m:e>
                        <m:r>
                          <a:rPr lang="en-US" sz="3200" b="0" i="1">
                            <a:latin typeface="Cambria Math" charset="0"/>
                            <a:ea typeface="Times New Roman" charset="0"/>
                            <a:cs typeface="Times New Roman" charset="0"/>
                          </a:rPr>
                          <m:t>𝑣</m:t>
                        </m:r>
                      </m:e>
                    </m:acc>
                    <m:d>
                      <m:dPr>
                        <m:ctrlPr>
                          <a:rPr lang="en-US" sz="3200" i="1">
                            <a:latin typeface="Cambria Math" charset="0"/>
                            <a:ea typeface="Times New Roman" charset="0"/>
                            <a:cs typeface="Times New Roman" charset="0"/>
                          </a:rPr>
                        </m:ctrlPr>
                      </m:dPr>
                      <m:e>
                        <m:r>
                          <a:rPr lang="en-US" sz="3200" b="0" i="1">
                            <a:latin typeface="Cambria Math" charset="0"/>
                            <a:ea typeface="Times New Roman" charset="0"/>
                            <a:cs typeface="Times New Roman" charset="0"/>
                          </a:rPr>
                          <m:t>𝑠</m:t>
                        </m:r>
                        <m:r>
                          <a:rPr lang="en-US" sz="3200" b="0" i="1">
                            <a:latin typeface="Cambria Math" charset="0"/>
                            <a:ea typeface="Times New Roman" charset="0"/>
                            <a:cs typeface="Times New Roman" charset="0"/>
                          </a:rPr>
                          <m:t>,</m:t>
                        </m:r>
                        <m:r>
                          <a:rPr lang="en-US" sz="3200" b="0" i="1">
                            <a:latin typeface="Cambria Math" charset="0"/>
                            <a:ea typeface="Times New Roman" charset="0"/>
                            <a:cs typeface="Times New Roman" charset="0"/>
                          </a:rPr>
                          <m:t>𝑡</m:t>
                        </m:r>
                      </m:e>
                    </m:d>
                  </m:oMath>
                </a14:m>
                <a:r>
                  <a:rPr lang="en-US" sz="3200" dirty="0" smtClean="0">
                    <a:latin typeface="Times New Roman" charset="0"/>
                    <a:ea typeface="Times New Roman" charset="0"/>
                    <a:cs typeface="Times New Roman" charset="0"/>
                  </a:rPr>
                  <a:t> as </a:t>
                </a:r>
              </a:p>
              <a:p>
                <a:pPr marL="0" indent="0" algn="ctr">
                  <a:buNone/>
                </a:pPr>
                <a14:m>
                  <m:oMath xmlns:m="http://schemas.openxmlformats.org/officeDocument/2006/math">
                    <m:acc>
                      <m:accPr>
                        <m:chr m:val="̂"/>
                        <m:ctrlPr>
                          <a:rPr lang="en-US" sz="3200" i="1">
                            <a:latin typeface="Cambria Math" charset="0"/>
                            <a:ea typeface="Times New Roman" charset="0"/>
                            <a:cs typeface="Times New Roman" charset="0"/>
                          </a:rPr>
                        </m:ctrlPr>
                      </m:accPr>
                      <m:e>
                        <m:r>
                          <a:rPr lang="en-US" sz="3200" b="0" i="1">
                            <a:latin typeface="Cambria Math" charset="0"/>
                            <a:ea typeface="Times New Roman" charset="0"/>
                            <a:cs typeface="Times New Roman" charset="0"/>
                          </a:rPr>
                          <m:t>𝑣</m:t>
                        </m:r>
                      </m:e>
                    </m:acc>
                    <m:d>
                      <m:dPr>
                        <m:ctrlPr>
                          <a:rPr lang="en-US" sz="3200" i="1">
                            <a:latin typeface="Cambria Math" charset="0"/>
                            <a:ea typeface="Times New Roman" charset="0"/>
                            <a:cs typeface="Times New Roman" charset="0"/>
                          </a:rPr>
                        </m:ctrlPr>
                      </m:dPr>
                      <m:e>
                        <m:r>
                          <a:rPr lang="en-US" sz="3200" b="0" i="1">
                            <a:latin typeface="Cambria Math" charset="0"/>
                            <a:ea typeface="Times New Roman" charset="0"/>
                            <a:cs typeface="Times New Roman" charset="0"/>
                          </a:rPr>
                          <m:t>𝑠</m:t>
                        </m:r>
                        <m:r>
                          <a:rPr lang="en-US" sz="3200" b="0" i="1">
                            <a:latin typeface="Cambria Math" charset="0"/>
                            <a:ea typeface="Times New Roman" charset="0"/>
                            <a:cs typeface="Times New Roman" charset="0"/>
                          </a:rPr>
                          <m:t>,</m:t>
                        </m:r>
                        <m:r>
                          <a:rPr lang="en-US" sz="3200" b="0" i="1">
                            <a:latin typeface="Cambria Math" charset="0"/>
                            <a:ea typeface="Times New Roman" charset="0"/>
                            <a:cs typeface="Times New Roman" charset="0"/>
                          </a:rPr>
                          <m:t>𝑡</m:t>
                        </m:r>
                      </m:e>
                    </m:d>
                    <m:r>
                      <a:rPr lang="en-US" sz="3200" b="0" i="1" smtClean="0">
                        <a:latin typeface="Cambria Math" charset="0"/>
                        <a:ea typeface="Times New Roman" charset="0"/>
                        <a:cs typeface="Times New Roman" charset="0"/>
                      </a:rPr>
                      <m:t>=</m:t>
                    </m:r>
                    <m:nary>
                      <m:naryPr>
                        <m:chr m:val="∑"/>
                        <m:ctrlPr>
                          <a:rPr lang="is-IS" sz="3200" i="1" smtClean="0">
                            <a:latin typeface="Cambria Math" charset="0"/>
                            <a:ea typeface="Times New Roman" charset="0"/>
                            <a:cs typeface="Times New Roman" charset="0"/>
                          </a:rPr>
                        </m:ctrlPr>
                      </m:naryPr>
                      <m:sub>
                        <m:r>
                          <m:rPr>
                            <m:brk m:alnAt="23"/>
                          </m:rPr>
                          <a:rPr lang="en-US" sz="3200" b="0" i="1" smtClean="0">
                            <a:latin typeface="Cambria Math" charset="0"/>
                            <a:ea typeface="Times New Roman" charset="0"/>
                            <a:cs typeface="Times New Roman" charset="0"/>
                          </a:rPr>
                          <m:t>𝑘</m:t>
                        </m:r>
                        <m:r>
                          <a:rPr lang="en-US" sz="3200" b="0" i="1" smtClean="0">
                            <a:latin typeface="Cambria Math" charset="0"/>
                            <a:ea typeface="Times New Roman" charset="0"/>
                            <a:cs typeface="Times New Roman" charset="0"/>
                          </a:rPr>
                          <m:t>=1</m:t>
                        </m:r>
                      </m:sub>
                      <m:sup>
                        <m:r>
                          <a:rPr lang="is-IS" sz="3200" b="0" i="1" smtClean="0">
                            <a:latin typeface="Cambria Math" charset="0"/>
                            <a:ea typeface="Times New Roman" charset="0"/>
                            <a:cs typeface="Times New Roman" charset="0"/>
                          </a:rPr>
                          <m:t>∞</m:t>
                        </m:r>
                      </m:sup>
                      <m:e>
                        <m:sSub>
                          <m:sSubPr>
                            <m:ctrlPr>
                              <a:rPr lang="en-US" sz="3200" i="1" smtClean="0">
                                <a:latin typeface="Cambria Math" charset="0"/>
                                <a:ea typeface="Times New Roman" charset="0"/>
                                <a:cs typeface="Times New Roman" charset="0"/>
                              </a:rPr>
                            </m:ctrlPr>
                          </m:sSubPr>
                          <m:e>
                            <m:r>
                              <a:rPr lang="en-US" sz="3200" b="0" i="1" smtClean="0">
                                <a:latin typeface="Cambria Math" charset="0"/>
                                <a:ea typeface="Times New Roman" charset="0"/>
                                <a:cs typeface="Times New Roman" charset="0"/>
                              </a:rPr>
                              <m:t>𝑑</m:t>
                            </m:r>
                          </m:e>
                          <m:sub>
                            <m:r>
                              <a:rPr lang="en-US" sz="3200" b="0" i="1" smtClean="0">
                                <a:latin typeface="Cambria Math" charset="0"/>
                                <a:ea typeface="Times New Roman" charset="0"/>
                                <a:cs typeface="Times New Roman" charset="0"/>
                              </a:rPr>
                              <m:t>𝑘</m:t>
                            </m:r>
                          </m:sub>
                        </m:sSub>
                        <m:sSub>
                          <m:sSubPr>
                            <m:ctrlPr>
                              <a:rPr lang="en-US" sz="3200" i="1" smtClean="0">
                                <a:latin typeface="Cambria Math" charset="0"/>
                                <a:ea typeface="Times New Roman" charset="0"/>
                                <a:cs typeface="Times New Roman" charset="0"/>
                              </a:rPr>
                            </m:ctrlPr>
                          </m:sSubPr>
                          <m:e>
                            <m:r>
                              <a:rPr lang="en-US" sz="3200" b="0" i="1" smtClean="0">
                                <a:latin typeface="Cambria Math" charset="0"/>
                                <a:ea typeface="Times New Roman" charset="0"/>
                                <a:cs typeface="Times New Roman" charset="0"/>
                              </a:rPr>
                              <m:t>𝑤</m:t>
                            </m:r>
                          </m:e>
                          <m:sub>
                            <m:r>
                              <a:rPr lang="en-US" sz="3200" b="0" i="1" smtClean="0">
                                <a:latin typeface="Cambria Math" charset="0"/>
                                <a:ea typeface="Times New Roman" charset="0"/>
                                <a:cs typeface="Times New Roman" charset="0"/>
                              </a:rPr>
                              <m:t>𝑘</m:t>
                            </m:r>
                          </m:sub>
                        </m:sSub>
                        <m:r>
                          <a:rPr lang="en-US" sz="3200" b="0" i="1" smtClean="0">
                            <a:latin typeface="Cambria Math" charset="0"/>
                            <a:ea typeface="Times New Roman" charset="0"/>
                            <a:cs typeface="Times New Roman" charset="0"/>
                          </a:rPr>
                          <m:t>(</m:t>
                        </m:r>
                        <m:r>
                          <a:rPr lang="en-US" sz="3200" b="0" i="1" smtClean="0">
                            <a:latin typeface="Cambria Math" charset="0"/>
                            <a:ea typeface="Times New Roman" charset="0"/>
                            <a:cs typeface="Times New Roman" charset="0"/>
                          </a:rPr>
                          <m:t>𝑠</m:t>
                        </m:r>
                        <m:r>
                          <a:rPr lang="en-US" sz="3200" b="0" i="1" smtClean="0">
                            <a:latin typeface="Cambria Math" charset="0"/>
                            <a:ea typeface="Times New Roman" charset="0"/>
                            <a:cs typeface="Times New Roman" charset="0"/>
                          </a:rPr>
                          <m:t>)</m:t>
                        </m:r>
                        <m:sSub>
                          <m:sSubPr>
                            <m:ctrlPr>
                              <a:rPr lang="en-US" sz="3200" i="1" smtClean="0">
                                <a:latin typeface="Cambria Math" charset="0"/>
                                <a:ea typeface="Times New Roman" charset="0"/>
                                <a:cs typeface="Times New Roman" charset="0"/>
                              </a:rPr>
                            </m:ctrlPr>
                          </m:sSubPr>
                          <m:e>
                            <m:r>
                              <a:rPr lang="en-US" sz="3200" b="0" i="1" smtClean="0">
                                <a:latin typeface="Cambria Math" charset="0"/>
                                <a:ea typeface="Times New Roman" charset="0"/>
                                <a:cs typeface="Times New Roman" charset="0"/>
                              </a:rPr>
                              <m:t>𝑤</m:t>
                            </m:r>
                          </m:e>
                          <m:sub>
                            <m:r>
                              <a:rPr lang="en-US" sz="3200" b="0" i="1" smtClean="0">
                                <a:latin typeface="Cambria Math" charset="0"/>
                                <a:ea typeface="Times New Roman" charset="0"/>
                                <a:cs typeface="Times New Roman" charset="0"/>
                              </a:rPr>
                              <m:t>𝑘</m:t>
                            </m:r>
                          </m:sub>
                        </m:sSub>
                        <m:r>
                          <a:rPr lang="en-US" sz="3200" b="0" i="1" smtClean="0">
                            <a:latin typeface="Cambria Math" charset="0"/>
                            <a:ea typeface="Times New Roman" charset="0"/>
                            <a:cs typeface="Times New Roman" charset="0"/>
                          </a:rPr>
                          <m:t>(</m:t>
                        </m:r>
                        <m:r>
                          <a:rPr lang="en-US" sz="3200" b="0" i="1" smtClean="0">
                            <a:latin typeface="Cambria Math" charset="0"/>
                            <a:ea typeface="Times New Roman" charset="0"/>
                            <a:cs typeface="Times New Roman" charset="0"/>
                          </a:rPr>
                          <m:t>𝑡</m:t>
                        </m:r>
                        <m:r>
                          <a:rPr lang="en-US" sz="3200" b="0" i="1" smtClean="0">
                            <a:latin typeface="Cambria Math" charset="0"/>
                            <a:ea typeface="Times New Roman" charset="0"/>
                            <a:cs typeface="Times New Roman" charset="0"/>
                          </a:rPr>
                          <m:t>)</m:t>
                        </m:r>
                      </m:e>
                    </m:nary>
                  </m:oMath>
                </a14:m>
                <a:r>
                  <a:rPr lang="en-US" sz="3200" dirty="0" smtClean="0">
                    <a:latin typeface="Times New Roman" charset="0"/>
                    <a:ea typeface="Times New Roman" charset="0"/>
                    <a:cs typeface="Times New Roman" charset="0"/>
                  </a:rPr>
                  <a:t>,</a:t>
                </a:r>
              </a:p>
              <a:p>
                <a:pPr marL="400050" lvl="1" indent="0">
                  <a:buNone/>
                </a:pPr>
                <a:r>
                  <a:rPr lang="en-US" sz="3200" dirty="0">
                    <a:latin typeface="Times New Roman" charset="0"/>
                    <a:ea typeface="Times New Roman" charset="0"/>
                    <a:cs typeface="Times New Roman" charset="0"/>
                  </a:rPr>
                  <a:t>w</a:t>
                </a:r>
                <a:r>
                  <a:rPr lang="en-US" sz="3200" dirty="0" smtClean="0">
                    <a:latin typeface="Times New Roman" charset="0"/>
                    <a:ea typeface="Times New Roman" charset="0"/>
                    <a:cs typeface="Times New Roman" charset="0"/>
                  </a:rPr>
                  <a:t>here </a:t>
                </a:r>
                <a14:m>
                  <m:oMath xmlns:m="http://schemas.openxmlformats.org/officeDocument/2006/math">
                    <m:sSub>
                      <m:sSubPr>
                        <m:ctrlPr>
                          <a:rPr lang="en-US" sz="3200" i="1">
                            <a:latin typeface="Cambria Math" charset="0"/>
                            <a:ea typeface="Times New Roman" charset="0"/>
                            <a:cs typeface="Times New Roman" charset="0"/>
                          </a:rPr>
                        </m:ctrlPr>
                      </m:sSubPr>
                      <m:e>
                        <m:r>
                          <a:rPr lang="en-US" sz="3200" b="0" i="1">
                            <a:latin typeface="Cambria Math" charset="0"/>
                            <a:ea typeface="Times New Roman" charset="0"/>
                            <a:cs typeface="Times New Roman" charset="0"/>
                          </a:rPr>
                          <m:t>𝑑</m:t>
                        </m:r>
                      </m:e>
                      <m:sub>
                        <m:r>
                          <a:rPr lang="en-US" sz="3200" b="0" i="1">
                            <a:latin typeface="Cambria Math" charset="0"/>
                            <a:ea typeface="Times New Roman" charset="0"/>
                            <a:cs typeface="Times New Roman" charset="0"/>
                          </a:rPr>
                          <m:t>𝑘</m:t>
                        </m:r>
                      </m:sub>
                    </m:sSub>
                  </m:oMath>
                </a14:m>
                <a:r>
                  <a:rPr lang="en-US" sz="3200" dirty="0" smtClean="0">
                    <a:latin typeface="Times New Roman" charset="0"/>
                    <a:ea typeface="Times New Roman" charset="0"/>
                    <a:cs typeface="Times New Roman" charset="0"/>
                  </a:rPr>
                  <a:t> are eigenvalues and </a:t>
                </a:r>
                <a14:m>
                  <m:oMath xmlns:m="http://schemas.openxmlformats.org/officeDocument/2006/math">
                    <m:sSub>
                      <m:sSubPr>
                        <m:ctrlPr>
                          <a:rPr lang="en-US" sz="3200" i="1">
                            <a:latin typeface="Cambria Math" charset="0"/>
                            <a:ea typeface="Times New Roman" charset="0"/>
                            <a:cs typeface="Times New Roman" charset="0"/>
                          </a:rPr>
                        </m:ctrlPr>
                      </m:sSubPr>
                      <m:e>
                        <m:r>
                          <a:rPr lang="en-US" sz="3200" b="0" i="1">
                            <a:latin typeface="Cambria Math" charset="0"/>
                            <a:ea typeface="Times New Roman" charset="0"/>
                            <a:cs typeface="Times New Roman" charset="0"/>
                          </a:rPr>
                          <m:t>𝑤</m:t>
                        </m:r>
                      </m:e>
                      <m:sub>
                        <m:r>
                          <a:rPr lang="en-US" sz="3200" b="0" i="1">
                            <a:latin typeface="Cambria Math" charset="0"/>
                            <a:ea typeface="Times New Roman" charset="0"/>
                            <a:cs typeface="Times New Roman" charset="0"/>
                          </a:rPr>
                          <m:t>𝑘</m:t>
                        </m:r>
                      </m:sub>
                    </m:sSub>
                    <m:r>
                      <a:rPr lang="en-US" sz="3200" b="0" i="1">
                        <a:latin typeface="Cambria Math" charset="0"/>
                        <a:ea typeface="Times New Roman" charset="0"/>
                        <a:cs typeface="Times New Roman" charset="0"/>
                      </a:rPr>
                      <m:t>(</m:t>
                    </m:r>
                    <m:r>
                      <a:rPr lang="en-US" sz="3200" b="0" i="1">
                        <a:latin typeface="Cambria Math" charset="0"/>
                        <a:ea typeface="Times New Roman" charset="0"/>
                        <a:cs typeface="Times New Roman" charset="0"/>
                      </a:rPr>
                      <m:t>𝑡</m:t>
                    </m:r>
                    <m:r>
                      <a:rPr lang="en-US" sz="3200" b="0" i="1">
                        <a:latin typeface="Cambria Math" charset="0"/>
                        <a:ea typeface="Times New Roman" charset="0"/>
                        <a:cs typeface="Times New Roman" charset="0"/>
                      </a:rPr>
                      <m:t>)</m:t>
                    </m:r>
                  </m:oMath>
                </a14:m>
                <a:r>
                  <a:rPr lang="en-US" sz="3200" i="1" dirty="0" smtClean="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are corresponding </a:t>
                </a:r>
                <a:r>
                  <a:rPr lang="en-US" sz="3200" dirty="0" err="1" smtClean="0">
                    <a:latin typeface="Times New Roman" charset="0"/>
                    <a:ea typeface="Times New Roman" charset="0"/>
                    <a:cs typeface="Times New Roman" charset="0"/>
                  </a:rPr>
                  <a:t>eigenfunctions</a:t>
                </a:r>
                <a:r>
                  <a:rPr lang="en-US" sz="3200" dirty="0" smtClean="0">
                    <a:latin typeface="Times New Roman" charset="0"/>
                    <a:ea typeface="Times New Roman" charset="0"/>
                    <a:cs typeface="Times New Roman" charset="0"/>
                  </a:rPr>
                  <a:t> subject to </a:t>
                </a:r>
                <a14:m>
                  <m:oMath xmlns:m="http://schemas.openxmlformats.org/officeDocument/2006/math">
                    <m:nary>
                      <m:naryPr>
                        <m:limLoc m:val="undOvr"/>
                        <m:subHide m:val="on"/>
                        <m:supHide m:val="on"/>
                        <m:ctrlPr>
                          <a:rPr lang="en-US" sz="3200" i="1" smtClean="0">
                            <a:latin typeface="Cambria Math" charset="0"/>
                            <a:ea typeface="Times New Roman" charset="0"/>
                            <a:cs typeface="Times New Roman" charset="0"/>
                          </a:rPr>
                        </m:ctrlPr>
                      </m:naryPr>
                      <m:sub/>
                      <m:sup/>
                      <m:e>
                        <m:sSubSup>
                          <m:sSubSupPr>
                            <m:ctrlPr>
                              <a:rPr lang="en-US" sz="3200" i="1" smtClean="0">
                                <a:latin typeface="Cambria Math" charset="0"/>
                                <a:ea typeface="Times New Roman" charset="0"/>
                                <a:cs typeface="Times New Roman" charset="0"/>
                              </a:rPr>
                            </m:ctrlPr>
                          </m:sSubSupPr>
                          <m:e>
                            <m:r>
                              <a:rPr lang="en-US" sz="3200" b="0" i="1" smtClean="0">
                                <a:latin typeface="Cambria Math" charset="0"/>
                                <a:ea typeface="Times New Roman" charset="0"/>
                                <a:cs typeface="Times New Roman" charset="0"/>
                              </a:rPr>
                              <m:t>𝑤</m:t>
                            </m:r>
                          </m:e>
                          <m:sub>
                            <m:r>
                              <a:rPr lang="en-US" sz="3200" b="0" i="1" smtClean="0">
                                <a:latin typeface="Cambria Math" charset="0"/>
                                <a:ea typeface="Times New Roman" charset="0"/>
                                <a:cs typeface="Times New Roman" charset="0"/>
                              </a:rPr>
                              <m:t>𝑘</m:t>
                            </m:r>
                          </m:sub>
                          <m:sup>
                            <m:r>
                              <a:rPr lang="en-US" sz="3200" b="0" i="1" smtClean="0">
                                <a:latin typeface="Cambria Math" charset="0"/>
                                <a:ea typeface="Times New Roman" charset="0"/>
                                <a:cs typeface="Times New Roman" charset="0"/>
                              </a:rPr>
                              <m:t>2</m:t>
                            </m:r>
                          </m:sup>
                        </m:sSubSup>
                        <m:d>
                          <m:dPr>
                            <m:ctrlPr>
                              <a:rPr lang="en-US" sz="3200" i="1" smtClean="0">
                                <a:latin typeface="Cambria Math" charset="0"/>
                                <a:ea typeface="Times New Roman" charset="0"/>
                                <a:cs typeface="Times New Roman" charset="0"/>
                              </a:rPr>
                            </m:ctrlPr>
                          </m:dPr>
                          <m:e>
                            <m:r>
                              <a:rPr lang="en-US" sz="3200" b="0" i="1" smtClean="0">
                                <a:latin typeface="Cambria Math" charset="0"/>
                                <a:ea typeface="Times New Roman" charset="0"/>
                                <a:cs typeface="Times New Roman" charset="0"/>
                              </a:rPr>
                              <m:t>𝑡</m:t>
                            </m:r>
                          </m:e>
                        </m:d>
                        <m:r>
                          <a:rPr lang="en-US" sz="3200" b="0" i="1" smtClean="0">
                            <a:latin typeface="Cambria Math" charset="0"/>
                            <a:ea typeface="Times New Roman" charset="0"/>
                            <a:cs typeface="Times New Roman" charset="0"/>
                          </a:rPr>
                          <m:t>𝑑𝑡</m:t>
                        </m:r>
                        <m:r>
                          <a:rPr lang="en-US" sz="3200" b="0" i="1" smtClean="0">
                            <a:latin typeface="Cambria Math" charset="0"/>
                            <a:ea typeface="Times New Roman" charset="0"/>
                            <a:cs typeface="Times New Roman" charset="0"/>
                          </a:rPr>
                          <m:t>=1</m:t>
                        </m:r>
                      </m:e>
                    </m:nary>
                  </m:oMath>
                </a14:m>
                <a:endParaRPr lang="en-US" sz="3200" i="1" dirty="0" smtClean="0">
                  <a:latin typeface="Times New Roman" charset="0"/>
                  <a:ea typeface="Times New Roman" charset="0"/>
                  <a:cs typeface="Times New Roman" charset="0"/>
                </a:endParaRPr>
              </a:p>
              <a:p>
                <a:r>
                  <a:rPr lang="en-US" sz="3200" dirty="0" smtClean="0">
                    <a:latin typeface="Times New Roman" charset="0"/>
                    <a:ea typeface="Times New Roman" charset="0"/>
                    <a:cs typeface="Times New Roman" charset="0"/>
                  </a:rPr>
                  <a:t>The </a:t>
                </a:r>
                <a14:m>
                  <m:oMath xmlns:m="http://schemas.openxmlformats.org/officeDocument/2006/math">
                    <m:sSup>
                      <m:sSupPr>
                        <m:ctrlPr>
                          <a:rPr lang="en-US" sz="3200" i="1" smtClean="0">
                            <a:latin typeface="Cambria Math" charset="0"/>
                            <a:ea typeface="Times New Roman" charset="0"/>
                            <a:cs typeface="Times New Roman" charset="0"/>
                          </a:rPr>
                        </m:ctrlPr>
                      </m:sSupPr>
                      <m:e>
                        <m:r>
                          <a:rPr lang="en-US" sz="3200" b="0" i="1" smtClean="0">
                            <a:latin typeface="Cambria Math" charset="0"/>
                            <a:ea typeface="Times New Roman" charset="0"/>
                            <a:cs typeface="Times New Roman" charset="0"/>
                          </a:rPr>
                          <m:t>𝑘</m:t>
                        </m:r>
                      </m:e>
                      <m:sup>
                        <m:r>
                          <a:rPr lang="en-US" sz="3200" b="0" i="1" smtClean="0">
                            <a:latin typeface="Cambria Math" charset="0"/>
                            <a:ea typeface="Times New Roman" charset="0"/>
                            <a:cs typeface="Times New Roman" charset="0"/>
                          </a:rPr>
                          <m:t>𝑡h</m:t>
                        </m:r>
                      </m:sup>
                    </m:sSup>
                  </m:oMath>
                </a14:m>
                <a:r>
                  <a:rPr lang="en-US" sz="3200" dirty="0" smtClean="0">
                    <a:latin typeface="Times New Roman" charset="0"/>
                    <a:ea typeface="Times New Roman" charset="0"/>
                    <a:cs typeface="Times New Roman" charset="0"/>
                  </a:rPr>
                  <a:t> PC score of the curve </a:t>
                </a:r>
                <a14:m>
                  <m:oMath xmlns:m="http://schemas.openxmlformats.org/officeDocument/2006/math">
                    <m:sSub>
                      <m:sSubPr>
                        <m:ctrlPr>
                          <a:rPr lang="en-US" sz="3200" i="1" smtClean="0">
                            <a:latin typeface="Cambria Math" charset="0"/>
                            <a:ea typeface="Times New Roman" charset="0"/>
                            <a:cs typeface="Times New Roman" charset="0"/>
                          </a:rPr>
                        </m:ctrlPr>
                      </m:sSubPr>
                      <m:e>
                        <m:r>
                          <a:rPr lang="en-US" sz="3200" b="0" i="1" smtClean="0">
                            <a:latin typeface="Cambria Math" charset="0"/>
                            <a:ea typeface="Times New Roman" charset="0"/>
                            <a:cs typeface="Times New Roman" charset="0"/>
                          </a:rPr>
                          <m:t>𝑋</m:t>
                        </m:r>
                      </m:e>
                      <m:sub>
                        <m:r>
                          <a:rPr lang="en-US" sz="3200" b="0" i="1" smtClean="0">
                            <a:latin typeface="Cambria Math" charset="0"/>
                            <a:ea typeface="Times New Roman" charset="0"/>
                            <a:cs typeface="Times New Roman" charset="0"/>
                          </a:rPr>
                          <m:t>𝑖</m:t>
                        </m:r>
                      </m:sub>
                    </m:sSub>
                    <m:r>
                      <a:rPr lang="en-US" sz="3200" b="0" i="1" smtClean="0">
                        <a:latin typeface="Cambria Math" charset="0"/>
                        <a:ea typeface="Times New Roman" charset="0"/>
                        <a:cs typeface="Times New Roman" charset="0"/>
                      </a:rPr>
                      <m:t>(</m:t>
                    </m:r>
                    <m:r>
                      <a:rPr lang="en-US" sz="3200" b="0" i="1" smtClean="0">
                        <a:latin typeface="Cambria Math" charset="0"/>
                        <a:ea typeface="Times New Roman" charset="0"/>
                        <a:cs typeface="Times New Roman" charset="0"/>
                      </a:rPr>
                      <m:t>𝑡</m:t>
                    </m:r>
                    <m:r>
                      <a:rPr lang="en-US" sz="3200" b="0" i="1" smtClean="0">
                        <a:latin typeface="Cambria Math" charset="0"/>
                        <a:ea typeface="Times New Roman" charset="0"/>
                        <a:cs typeface="Times New Roman" charset="0"/>
                      </a:rPr>
                      <m:t>)</m:t>
                    </m:r>
                  </m:oMath>
                </a14:m>
                <a:r>
                  <a:rPr lang="en-US" sz="3200" i="1" dirty="0" smtClean="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can be calculated as </a:t>
                </a:r>
              </a:p>
              <a:p>
                <a:pPr marL="0" indent="0" algn="ctr">
                  <a:buNone/>
                </a:pPr>
                <a14:m>
                  <m:oMath xmlns:m="http://schemas.openxmlformats.org/officeDocument/2006/math">
                    <m:sSub>
                      <m:sSubPr>
                        <m:ctrlPr>
                          <a:rPr lang="en-US" sz="3200" i="1" smtClean="0">
                            <a:latin typeface="Cambria Math" charset="0"/>
                            <a:ea typeface="Times New Roman" charset="0"/>
                            <a:cs typeface="Times New Roman" charset="0"/>
                          </a:rPr>
                        </m:ctrlPr>
                      </m:sSubPr>
                      <m:e>
                        <m:r>
                          <a:rPr lang="en-US" sz="3200" b="0" i="1" smtClean="0">
                            <a:latin typeface="Cambria Math" charset="0"/>
                            <a:ea typeface="Times New Roman" charset="0"/>
                            <a:cs typeface="Times New Roman" charset="0"/>
                          </a:rPr>
                          <m:t>𝑠</m:t>
                        </m:r>
                      </m:e>
                      <m:sub>
                        <m:r>
                          <a:rPr lang="en-US" sz="3200" b="0" i="1" smtClean="0">
                            <a:latin typeface="Cambria Math" charset="0"/>
                            <a:ea typeface="Times New Roman" charset="0"/>
                            <a:cs typeface="Times New Roman" charset="0"/>
                          </a:rPr>
                          <m:t>𝑖𝑘</m:t>
                        </m:r>
                      </m:sub>
                    </m:sSub>
                    <m:r>
                      <a:rPr lang="en-US" sz="3200" b="0" i="1" smtClean="0">
                        <a:latin typeface="Cambria Math" charset="0"/>
                        <a:ea typeface="Times New Roman" charset="0"/>
                        <a:cs typeface="Times New Roman" charset="0"/>
                      </a:rPr>
                      <m:t>=</m:t>
                    </m:r>
                    <m:nary>
                      <m:naryPr>
                        <m:limLoc m:val="undOvr"/>
                        <m:subHide m:val="on"/>
                        <m:supHide m:val="on"/>
                        <m:ctrlPr>
                          <a:rPr lang="en-US" sz="3200" i="1" smtClean="0">
                            <a:latin typeface="Cambria Math" charset="0"/>
                            <a:ea typeface="Times New Roman" charset="0"/>
                            <a:cs typeface="Times New Roman" charset="0"/>
                          </a:rPr>
                        </m:ctrlPr>
                      </m:naryPr>
                      <m:sub/>
                      <m:sup/>
                      <m:e>
                        <m:sSub>
                          <m:sSubPr>
                            <m:ctrlPr>
                              <a:rPr lang="en-US" sz="3200" i="1" smtClean="0">
                                <a:latin typeface="Cambria Math" charset="0"/>
                                <a:ea typeface="Times New Roman" charset="0"/>
                                <a:cs typeface="Times New Roman" charset="0"/>
                              </a:rPr>
                            </m:ctrlPr>
                          </m:sSubPr>
                          <m:e>
                            <m:r>
                              <a:rPr lang="en-US" sz="3200" b="0" i="1" smtClean="0">
                                <a:latin typeface="Cambria Math" charset="0"/>
                                <a:ea typeface="Times New Roman" charset="0"/>
                                <a:cs typeface="Times New Roman" charset="0"/>
                              </a:rPr>
                              <m:t>𝑤</m:t>
                            </m:r>
                          </m:e>
                          <m:sub>
                            <m:r>
                              <a:rPr lang="en-US" sz="3200" b="0" i="1" smtClean="0">
                                <a:latin typeface="Cambria Math" charset="0"/>
                                <a:ea typeface="Times New Roman" charset="0"/>
                                <a:cs typeface="Times New Roman" charset="0"/>
                              </a:rPr>
                              <m:t>𝑘</m:t>
                            </m:r>
                          </m:sub>
                        </m:sSub>
                        <m:d>
                          <m:dPr>
                            <m:ctrlPr>
                              <a:rPr lang="en-US" sz="3200" i="1" smtClean="0">
                                <a:latin typeface="Cambria Math" charset="0"/>
                                <a:ea typeface="Times New Roman" charset="0"/>
                                <a:cs typeface="Times New Roman" charset="0"/>
                              </a:rPr>
                            </m:ctrlPr>
                          </m:dPr>
                          <m:e>
                            <m:r>
                              <a:rPr lang="en-US" sz="3200" b="0" i="1" smtClean="0">
                                <a:latin typeface="Cambria Math" charset="0"/>
                                <a:ea typeface="Times New Roman" charset="0"/>
                                <a:cs typeface="Times New Roman" charset="0"/>
                              </a:rPr>
                              <m:t>𝑡</m:t>
                            </m:r>
                          </m:e>
                        </m:d>
                        <m:d>
                          <m:dPr>
                            <m:begChr m:val="["/>
                            <m:endChr m:val="]"/>
                            <m:ctrlPr>
                              <a:rPr lang="en-US" sz="3200" i="1" smtClean="0">
                                <a:latin typeface="Cambria Math" charset="0"/>
                                <a:ea typeface="Times New Roman" charset="0"/>
                                <a:cs typeface="Times New Roman" charset="0"/>
                              </a:rPr>
                            </m:ctrlPr>
                          </m:dPr>
                          <m:e>
                            <m:sSub>
                              <m:sSubPr>
                                <m:ctrlPr>
                                  <a:rPr lang="en-US" sz="3200" i="1" smtClean="0">
                                    <a:latin typeface="Cambria Math" charset="0"/>
                                    <a:ea typeface="Times New Roman" charset="0"/>
                                    <a:cs typeface="Times New Roman" charset="0"/>
                                  </a:rPr>
                                </m:ctrlPr>
                              </m:sSubPr>
                              <m:e>
                                <m:r>
                                  <a:rPr lang="en-US" sz="3200" b="0" i="1" smtClean="0">
                                    <a:latin typeface="Cambria Math" charset="0"/>
                                    <a:ea typeface="Times New Roman" charset="0"/>
                                    <a:cs typeface="Times New Roman" charset="0"/>
                                  </a:rPr>
                                  <m:t>𝑋</m:t>
                                </m:r>
                              </m:e>
                              <m:sub>
                                <m:r>
                                  <a:rPr lang="en-US" sz="3200" b="0" i="1" smtClean="0">
                                    <a:latin typeface="Cambria Math" charset="0"/>
                                    <a:ea typeface="Times New Roman" charset="0"/>
                                    <a:cs typeface="Times New Roman" charset="0"/>
                                  </a:rPr>
                                  <m:t>𝑖</m:t>
                                </m:r>
                              </m:sub>
                            </m:sSub>
                            <m:d>
                              <m:dPr>
                                <m:ctrlPr>
                                  <a:rPr lang="en-US" sz="3200" i="1" smtClean="0">
                                    <a:latin typeface="Cambria Math" charset="0"/>
                                    <a:ea typeface="Times New Roman" charset="0"/>
                                    <a:cs typeface="Times New Roman" charset="0"/>
                                  </a:rPr>
                                </m:ctrlPr>
                              </m:dPr>
                              <m:e>
                                <m:r>
                                  <a:rPr lang="en-US" sz="3200" b="0" i="1" smtClean="0">
                                    <a:latin typeface="Cambria Math" charset="0"/>
                                    <a:ea typeface="Times New Roman" charset="0"/>
                                    <a:cs typeface="Times New Roman" charset="0"/>
                                  </a:rPr>
                                  <m:t>𝑡</m:t>
                                </m:r>
                              </m:e>
                            </m:d>
                            <m:r>
                              <a:rPr lang="en-US" sz="3200" b="0" i="1" smtClean="0">
                                <a:latin typeface="Cambria Math" charset="0"/>
                                <a:ea typeface="Times New Roman" charset="0"/>
                                <a:cs typeface="Times New Roman" charset="0"/>
                              </a:rPr>
                              <m:t>−</m:t>
                            </m:r>
                            <m:r>
                              <a:rPr lang="en-US" sz="3200" b="0" i="1" smtClean="0">
                                <a:latin typeface="Cambria Math" charset="0"/>
                                <a:ea typeface="Times New Roman" charset="0"/>
                                <a:cs typeface="Times New Roman" charset="0"/>
                              </a:rPr>
                              <m:t>𝜇</m:t>
                            </m:r>
                            <m:r>
                              <a:rPr lang="en-US" sz="3200" b="0" i="1" smtClean="0">
                                <a:latin typeface="Cambria Math" charset="0"/>
                                <a:ea typeface="Times New Roman" charset="0"/>
                                <a:cs typeface="Times New Roman" charset="0"/>
                              </a:rPr>
                              <m:t>(</m:t>
                            </m:r>
                            <m:r>
                              <a:rPr lang="en-US" sz="3200" b="0" i="1" smtClean="0">
                                <a:latin typeface="Cambria Math" charset="0"/>
                                <a:ea typeface="Times New Roman" charset="0"/>
                                <a:cs typeface="Times New Roman" charset="0"/>
                              </a:rPr>
                              <m:t>𝑡</m:t>
                            </m:r>
                            <m:r>
                              <a:rPr lang="en-US" sz="3200" b="0" i="1" smtClean="0">
                                <a:latin typeface="Cambria Math" charset="0"/>
                                <a:ea typeface="Times New Roman" charset="0"/>
                                <a:cs typeface="Times New Roman" charset="0"/>
                              </a:rPr>
                              <m:t>)</m:t>
                            </m:r>
                          </m:e>
                        </m:d>
                        <m:r>
                          <a:rPr lang="en-US" sz="3200" b="0" i="1" smtClean="0">
                            <a:latin typeface="Cambria Math" charset="0"/>
                            <a:ea typeface="Times New Roman" charset="0"/>
                            <a:cs typeface="Times New Roman" charset="0"/>
                          </a:rPr>
                          <m:t>𝑑𝑡</m:t>
                        </m:r>
                      </m:e>
                    </m:nary>
                  </m:oMath>
                </a14:m>
                <a:r>
                  <a:rPr lang="en-US" sz="3200" dirty="0" smtClean="0">
                    <a:latin typeface="Times New Roman" charset="0"/>
                    <a:ea typeface="Times New Roman" charset="0"/>
                    <a:cs typeface="Times New Roman" charset="0"/>
                  </a:rPr>
                  <a:t>.</a:t>
                </a:r>
              </a:p>
              <a:p>
                <a:r>
                  <a:rPr lang="en-US" sz="3200" dirty="0" smtClean="0">
                    <a:latin typeface="Times New Roman" charset="0"/>
                    <a:ea typeface="Times New Roman" charset="0"/>
                    <a:cs typeface="Times New Roman" charset="0"/>
                  </a:rPr>
                  <a:t>Each </a:t>
                </a:r>
                <a14:m>
                  <m:oMath xmlns:m="http://schemas.openxmlformats.org/officeDocument/2006/math">
                    <m:sSub>
                      <m:sSubPr>
                        <m:ctrlPr>
                          <a:rPr lang="en-US" sz="3200" i="1">
                            <a:latin typeface="Cambria Math" charset="0"/>
                            <a:ea typeface="Times New Roman" charset="0"/>
                            <a:cs typeface="Times New Roman" charset="0"/>
                          </a:rPr>
                        </m:ctrlPr>
                      </m:sSubPr>
                      <m:e>
                        <m:r>
                          <a:rPr lang="en-US" sz="3200" b="0" i="1">
                            <a:latin typeface="Cambria Math" charset="0"/>
                            <a:ea typeface="Times New Roman" charset="0"/>
                            <a:cs typeface="Times New Roman" charset="0"/>
                          </a:rPr>
                          <m:t>𝑋</m:t>
                        </m:r>
                      </m:e>
                      <m:sub>
                        <m:r>
                          <a:rPr lang="en-US" sz="3200" b="0" i="1">
                            <a:latin typeface="Cambria Math" charset="0"/>
                            <a:ea typeface="Times New Roman" charset="0"/>
                            <a:cs typeface="Times New Roman" charset="0"/>
                          </a:rPr>
                          <m:t>𝑖</m:t>
                        </m:r>
                      </m:sub>
                    </m:sSub>
                    <m:r>
                      <a:rPr lang="en-US" sz="3200" b="0" i="1">
                        <a:latin typeface="Cambria Math" charset="0"/>
                        <a:ea typeface="Times New Roman" charset="0"/>
                        <a:cs typeface="Times New Roman" charset="0"/>
                      </a:rPr>
                      <m:t>(</m:t>
                    </m:r>
                    <m:r>
                      <a:rPr lang="en-US" sz="3200" b="0" i="1">
                        <a:latin typeface="Cambria Math" charset="0"/>
                        <a:ea typeface="Times New Roman" charset="0"/>
                        <a:cs typeface="Times New Roman" charset="0"/>
                      </a:rPr>
                      <m:t>𝑡</m:t>
                    </m:r>
                    <m:r>
                      <a:rPr lang="en-US" sz="3200" b="0" i="1">
                        <a:latin typeface="Cambria Math" charset="0"/>
                        <a:ea typeface="Times New Roman" charset="0"/>
                        <a:cs typeface="Times New Roman" charset="0"/>
                      </a:rPr>
                      <m:t>)</m:t>
                    </m:r>
                  </m:oMath>
                </a14:m>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can be written as </a:t>
                </a:r>
              </a:p>
              <a:p>
                <a:pPr marL="0" indent="0" algn="ctr">
                  <a:buNone/>
                </a:pPr>
                <a14:m>
                  <m:oMath xmlns:m="http://schemas.openxmlformats.org/officeDocument/2006/math">
                    <m:sSub>
                      <m:sSubPr>
                        <m:ctrlPr>
                          <a:rPr lang="en-US" sz="3200" i="1">
                            <a:latin typeface="Cambria Math" charset="0"/>
                            <a:ea typeface="Times New Roman" charset="0"/>
                            <a:cs typeface="Times New Roman" charset="0"/>
                          </a:rPr>
                        </m:ctrlPr>
                      </m:sSubPr>
                      <m:e>
                        <m:r>
                          <a:rPr lang="en-US" sz="3200" b="0" i="1">
                            <a:latin typeface="Cambria Math" charset="0"/>
                            <a:ea typeface="Times New Roman" charset="0"/>
                            <a:cs typeface="Times New Roman" charset="0"/>
                          </a:rPr>
                          <m:t>𝑋</m:t>
                        </m:r>
                      </m:e>
                      <m:sub>
                        <m:r>
                          <a:rPr lang="en-US" sz="3200" b="0" i="1">
                            <a:latin typeface="Cambria Math" charset="0"/>
                            <a:ea typeface="Times New Roman" charset="0"/>
                            <a:cs typeface="Times New Roman" charset="0"/>
                          </a:rPr>
                          <m:t>𝑖</m:t>
                        </m:r>
                      </m:sub>
                    </m:sSub>
                    <m:d>
                      <m:dPr>
                        <m:ctrlPr>
                          <a:rPr lang="en-US" sz="3200" i="1">
                            <a:latin typeface="Cambria Math" charset="0"/>
                            <a:ea typeface="Times New Roman" charset="0"/>
                            <a:cs typeface="Times New Roman" charset="0"/>
                          </a:rPr>
                        </m:ctrlPr>
                      </m:dPr>
                      <m:e>
                        <m:r>
                          <a:rPr lang="en-US" sz="3200" b="0" i="1">
                            <a:latin typeface="Cambria Math" charset="0"/>
                            <a:ea typeface="Times New Roman" charset="0"/>
                            <a:cs typeface="Times New Roman" charset="0"/>
                          </a:rPr>
                          <m:t>𝑡</m:t>
                        </m:r>
                      </m:e>
                    </m:d>
                    <m:r>
                      <a:rPr lang="en-US" sz="3200" b="0" i="1" smtClean="0">
                        <a:latin typeface="Cambria Math" charset="0"/>
                        <a:ea typeface="Times New Roman" charset="0"/>
                        <a:cs typeface="Times New Roman" charset="0"/>
                      </a:rPr>
                      <m:t>=</m:t>
                    </m:r>
                    <m:r>
                      <a:rPr lang="en-US" sz="3200" b="0" i="1">
                        <a:latin typeface="Cambria Math" charset="0"/>
                        <a:ea typeface="Times New Roman" charset="0"/>
                        <a:cs typeface="Times New Roman" charset="0"/>
                      </a:rPr>
                      <m:t>𝜇</m:t>
                    </m:r>
                    <m:d>
                      <m:dPr>
                        <m:ctrlPr>
                          <a:rPr lang="en-US" sz="3200" i="1">
                            <a:latin typeface="Cambria Math" charset="0"/>
                            <a:ea typeface="Times New Roman" charset="0"/>
                            <a:cs typeface="Times New Roman" charset="0"/>
                          </a:rPr>
                        </m:ctrlPr>
                      </m:dPr>
                      <m:e>
                        <m:r>
                          <a:rPr lang="en-US" sz="3200" b="0" i="1">
                            <a:latin typeface="Cambria Math" charset="0"/>
                            <a:ea typeface="Times New Roman" charset="0"/>
                            <a:cs typeface="Times New Roman" charset="0"/>
                          </a:rPr>
                          <m:t>𝑡</m:t>
                        </m:r>
                      </m:e>
                    </m:d>
                    <m:r>
                      <a:rPr lang="en-US" sz="3200" b="0" i="1" smtClean="0">
                        <a:latin typeface="Cambria Math" charset="0"/>
                        <a:ea typeface="Times New Roman" charset="0"/>
                        <a:cs typeface="Times New Roman" charset="0"/>
                      </a:rPr>
                      <m:t>+</m:t>
                    </m:r>
                    <m:nary>
                      <m:naryPr>
                        <m:chr m:val="∑"/>
                        <m:ctrlPr>
                          <a:rPr lang="is-IS" sz="3200" i="1" smtClean="0">
                            <a:latin typeface="Cambria Math" charset="0"/>
                            <a:ea typeface="Times New Roman" charset="0"/>
                            <a:cs typeface="Times New Roman" charset="0"/>
                          </a:rPr>
                        </m:ctrlPr>
                      </m:naryPr>
                      <m:sub>
                        <m:r>
                          <m:rPr>
                            <m:brk m:alnAt="23"/>
                          </m:rPr>
                          <a:rPr lang="en-US" sz="3200" b="0" i="1" smtClean="0">
                            <a:latin typeface="Cambria Math" charset="0"/>
                            <a:ea typeface="Times New Roman" charset="0"/>
                            <a:cs typeface="Times New Roman" charset="0"/>
                          </a:rPr>
                          <m:t>𝑘</m:t>
                        </m:r>
                        <m:r>
                          <a:rPr lang="en-US" sz="3200" b="0" i="1" smtClean="0">
                            <a:latin typeface="Cambria Math" charset="0"/>
                            <a:ea typeface="Times New Roman" charset="0"/>
                            <a:cs typeface="Times New Roman" charset="0"/>
                          </a:rPr>
                          <m:t>=1</m:t>
                        </m:r>
                      </m:sub>
                      <m:sup>
                        <m:r>
                          <a:rPr lang="is-IS" sz="3200" b="0" i="1" smtClean="0">
                            <a:latin typeface="Cambria Math" charset="0"/>
                            <a:ea typeface="Times New Roman" charset="0"/>
                            <a:cs typeface="Times New Roman" charset="0"/>
                          </a:rPr>
                          <m:t>∞</m:t>
                        </m:r>
                      </m:sup>
                      <m:e>
                        <m:sSub>
                          <m:sSubPr>
                            <m:ctrlPr>
                              <a:rPr lang="en-US" sz="3200" i="1" smtClean="0">
                                <a:latin typeface="Cambria Math" charset="0"/>
                                <a:ea typeface="Times New Roman" charset="0"/>
                                <a:cs typeface="Times New Roman" charset="0"/>
                              </a:rPr>
                            </m:ctrlPr>
                          </m:sSubPr>
                          <m:e>
                            <m:r>
                              <a:rPr lang="en-US" sz="3200" b="0" i="1" smtClean="0">
                                <a:latin typeface="Cambria Math" charset="0"/>
                                <a:ea typeface="Times New Roman" charset="0"/>
                                <a:cs typeface="Times New Roman" charset="0"/>
                              </a:rPr>
                              <m:t>𝑠</m:t>
                            </m:r>
                          </m:e>
                          <m:sub>
                            <m:r>
                              <a:rPr lang="en-US" sz="3200" b="0" i="1" smtClean="0">
                                <a:latin typeface="Cambria Math" charset="0"/>
                                <a:ea typeface="Times New Roman" charset="0"/>
                                <a:cs typeface="Times New Roman" charset="0"/>
                              </a:rPr>
                              <m:t>𝑖𝑘</m:t>
                            </m:r>
                          </m:sub>
                        </m:sSub>
                        <m:sSub>
                          <m:sSubPr>
                            <m:ctrlPr>
                              <a:rPr lang="en-US" sz="3200" i="1" smtClean="0">
                                <a:latin typeface="Cambria Math" charset="0"/>
                                <a:ea typeface="Times New Roman" charset="0"/>
                                <a:cs typeface="Times New Roman" charset="0"/>
                              </a:rPr>
                            </m:ctrlPr>
                          </m:sSubPr>
                          <m:e>
                            <m:r>
                              <a:rPr lang="en-US" sz="3200" b="0" i="1" smtClean="0">
                                <a:latin typeface="Cambria Math" charset="0"/>
                                <a:ea typeface="Times New Roman" charset="0"/>
                                <a:cs typeface="Times New Roman" charset="0"/>
                              </a:rPr>
                              <m:t>𝑤</m:t>
                            </m:r>
                          </m:e>
                          <m:sub>
                            <m:r>
                              <a:rPr lang="en-US" sz="3200" b="0" i="1" smtClean="0">
                                <a:latin typeface="Cambria Math" charset="0"/>
                                <a:ea typeface="Times New Roman" charset="0"/>
                                <a:cs typeface="Times New Roman" charset="0"/>
                              </a:rPr>
                              <m:t>𝑘</m:t>
                            </m:r>
                          </m:sub>
                        </m:sSub>
                        <m:r>
                          <a:rPr lang="en-US" sz="3200" b="0" i="1" smtClean="0">
                            <a:latin typeface="Cambria Math" charset="0"/>
                            <a:ea typeface="Times New Roman" charset="0"/>
                            <a:cs typeface="Times New Roman" charset="0"/>
                          </a:rPr>
                          <m:t>(</m:t>
                        </m:r>
                        <m:r>
                          <a:rPr lang="en-US" sz="3200" b="0" i="1" smtClean="0">
                            <a:latin typeface="Cambria Math" charset="0"/>
                            <a:ea typeface="Times New Roman" charset="0"/>
                            <a:cs typeface="Times New Roman" charset="0"/>
                          </a:rPr>
                          <m:t>𝑡</m:t>
                        </m:r>
                        <m:r>
                          <a:rPr lang="en-US" sz="3200" b="0" i="1" smtClean="0">
                            <a:latin typeface="Cambria Math" charset="0"/>
                            <a:ea typeface="Times New Roman" charset="0"/>
                            <a:cs typeface="Times New Roman" charset="0"/>
                          </a:rPr>
                          <m:t>)</m:t>
                        </m:r>
                      </m:e>
                    </m:nary>
                  </m:oMath>
                </a14:m>
                <a:r>
                  <a:rPr lang="en-US" sz="3200" dirty="0" smtClean="0">
                    <a:latin typeface="Times New Roman" charset="0"/>
                    <a:ea typeface="Times New Roman" charset="0"/>
                    <a:cs typeface="Times New Roman" charset="0"/>
                  </a:rPr>
                  <a:t>,</a:t>
                </a:r>
              </a:p>
              <a:p>
                <a:pPr marL="400050" lvl="1" indent="0">
                  <a:buNone/>
                </a:pPr>
                <a:r>
                  <a:rPr lang="en-US" sz="3200" dirty="0">
                    <a:latin typeface="Times New Roman" charset="0"/>
                    <a:ea typeface="Times New Roman" charset="0"/>
                    <a:cs typeface="Times New Roman" charset="0"/>
                  </a:rPr>
                  <a:t>w</a:t>
                </a:r>
                <a:r>
                  <a:rPr lang="en-US" sz="3200" dirty="0" smtClean="0">
                    <a:latin typeface="Times New Roman" charset="0"/>
                    <a:ea typeface="Times New Roman" charset="0"/>
                    <a:cs typeface="Times New Roman" charset="0"/>
                  </a:rPr>
                  <a:t>here the random variable </a:t>
                </a:r>
                <a14:m>
                  <m:oMath xmlns:m="http://schemas.openxmlformats.org/officeDocument/2006/math">
                    <m:sSub>
                      <m:sSubPr>
                        <m:ctrlPr>
                          <a:rPr lang="en-US" sz="3200" i="1">
                            <a:latin typeface="Cambria Math" charset="0"/>
                            <a:ea typeface="Times New Roman" charset="0"/>
                            <a:cs typeface="Times New Roman" charset="0"/>
                          </a:rPr>
                        </m:ctrlPr>
                      </m:sSubPr>
                      <m:e>
                        <m:r>
                          <m:rPr>
                            <m:sty m:val="p"/>
                          </m:rPr>
                          <a:rPr lang="en-US" sz="3200" b="0" i="0">
                            <a:latin typeface="Cambria Math" charset="0"/>
                            <a:ea typeface="Times New Roman" charset="0"/>
                            <a:cs typeface="Times New Roman" charset="0"/>
                          </a:rPr>
                          <m:t>s</m:t>
                        </m:r>
                      </m:e>
                      <m:sub>
                        <m:r>
                          <m:rPr>
                            <m:sty m:val="p"/>
                          </m:rPr>
                          <a:rPr lang="en-US" sz="3200" b="0" i="0">
                            <a:latin typeface="Cambria Math" charset="0"/>
                            <a:ea typeface="Times New Roman" charset="0"/>
                            <a:cs typeface="Times New Roman" charset="0"/>
                          </a:rPr>
                          <m:t>ik</m:t>
                        </m:r>
                      </m:sub>
                    </m:sSub>
                  </m:oMath>
                </a14:m>
                <a:r>
                  <a:rPr lang="en-US" sz="3200" dirty="0" smtClean="0">
                    <a:latin typeface="Times New Roman" charset="0"/>
                    <a:ea typeface="Times New Roman" charset="0"/>
                    <a:cs typeface="Times New Roman" charset="0"/>
                  </a:rPr>
                  <a:t> (</a:t>
                </a:r>
                <a14:m>
                  <m:oMath xmlns:m="http://schemas.openxmlformats.org/officeDocument/2006/math">
                    <m:sSup>
                      <m:sSupPr>
                        <m:ctrlPr>
                          <a:rPr lang="en-US" sz="3200" i="1">
                            <a:latin typeface="Cambria Math" charset="0"/>
                            <a:ea typeface="Times New Roman" charset="0"/>
                            <a:cs typeface="Times New Roman" charset="0"/>
                          </a:rPr>
                        </m:ctrlPr>
                      </m:sSupPr>
                      <m:e>
                        <m:r>
                          <a:rPr lang="en-US" sz="3200" i="1">
                            <a:latin typeface="Cambria Math" charset="0"/>
                            <a:ea typeface="Times New Roman" charset="0"/>
                            <a:cs typeface="Times New Roman" charset="0"/>
                          </a:rPr>
                          <m:t>𝑘</m:t>
                        </m:r>
                      </m:e>
                      <m:sup>
                        <m:r>
                          <a:rPr lang="en-US" sz="3200" i="1">
                            <a:latin typeface="Cambria Math" charset="0"/>
                            <a:ea typeface="Times New Roman" charset="0"/>
                            <a:cs typeface="Times New Roman" charset="0"/>
                          </a:rPr>
                          <m:t>𝑡h</m:t>
                        </m:r>
                      </m:sup>
                    </m:sSup>
                  </m:oMath>
                </a14:m>
                <a:r>
                  <a:rPr lang="en-US" sz="3200" dirty="0">
                    <a:latin typeface="Times New Roman" charset="0"/>
                    <a:ea typeface="Times New Roman" charset="0"/>
                    <a:cs typeface="Times New Roman" charset="0"/>
                  </a:rPr>
                  <a:t> PC score </a:t>
                </a:r>
                <a:r>
                  <a:rPr lang="en-US" sz="3200" dirty="0" smtClean="0">
                    <a:latin typeface="Times New Roman" charset="0"/>
                    <a:ea typeface="Times New Roman" charset="0"/>
                    <a:cs typeface="Times New Roman" charset="0"/>
                  </a:rPr>
                  <a:t>) for each </a:t>
                </a:r>
                <a14:m>
                  <m:oMath xmlns:m="http://schemas.openxmlformats.org/officeDocument/2006/math">
                    <m:r>
                      <a:rPr lang="en-US" sz="3200" b="0" i="1" smtClean="0">
                        <a:latin typeface="Cambria Math" charset="0"/>
                        <a:ea typeface="Times New Roman" charset="0"/>
                        <a:cs typeface="Times New Roman" charset="0"/>
                      </a:rPr>
                      <m:t>𝑖</m:t>
                    </m:r>
                  </m:oMath>
                </a14:m>
                <a:r>
                  <a:rPr lang="en-US" sz="3200" i="1" dirty="0" smtClean="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are uncorrelated with mean </a:t>
                </a:r>
                <a14:m>
                  <m:oMath xmlns:m="http://schemas.openxmlformats.org/officeDocument/2006/math">
                    <m:r>
                      <a:rPr lang="en-US" sz="3200" b="0" i="1" dirty="0" smtClean="0">
                        <a:latin typeface="Cambria Math" charset="0"/>
                        <a:ea typeface="Times New Roman" charset="0"/>
                        <a:cs typeface="Times New Roman" charset="0"/>
                      </a:rPr>
                      <m:t>0</m:t>
                    </m:r>
                  </m:oMath>
                </a14:m>
                <a:r>
                  <a:rPr lang="en-US" sz="3200" dirty="0" smtClean="0">
                    <a:latin typeface="Times New Roman" charset="0"/>
                    <a:ea typeface="Times New Roman" charset="0"/>
                    <a:cs typeface="Times New Roman" charset="0"/>
                  </a:rPr>
                  <a:t> and variance </a:t>
                </a:r>
                <a14:m>
                  <m:oMath xmlns:m="http://schemas.openxmlformats.org/officeDocument/2006/math">
                    <m:sSub>
                      <m:sSubPr>
                        <m:ctrlPr>
                          <a:rPr lang="en-US" sz="3200" i="1">
                            <a:latin typeface="Cambria Math" charset="0"/>
                            <a:ea typeface="Times New Roman" charset="0"/>
                            <a:cs typeface="Times New Roman" charset="0"/>
                          </a:rPr>
                        </m:ctrlPr>
                      </m:sSubPr>
                      <m:e>
                        <m:r>
                          <a:rPr lang="en-US" sz="3200" b="0" i="1">
                            <a:latin typeface="Cambria Math" charset="0"/>
                            <a:ea typeface="Times New Roman" charset="0"/>
                            <a:cs typeface="Times New Roman" charset="0"/>
                          </a:rPr>
                          <m:t>𝑑</m:t>
                        </m:r>
                      </m:e>
                      <m:sub>
                        <m:r>
                          <a:rPr lang="en-US" sz="3200" b="0" i="1">
                            <a:latin typeface="Cambria Math" charset="0"/>
                            <a:ea typeface="Times New Roman" charset="0"/>
                            <a:cs typeface="Times New Roman" charset="0"/>
                          </a:rPr>
                          <m:t>𝑘</m:t>
                        </m:r>
                      </m:sub>
                    </m:sSub>
                  </m:oMath>
                </a14:m>
                <a:r>
                  <a:rPr lang="en-US" sz="3200" dirty="0" smtClean="0">
                    <a:latin typeface="Times New Roman" charset="0"/>
                    <a:ea typeface="Times New Roman" charset="0"/>
                    <a:cs typeface="Times New Roman" charset="0"/>
                  </a:rPr>
                  <a:t>.</a:t>
                </a:r>
                <a:endParaRPr lang="en-US" sz="3200" dirty="0">
                  <a:latin typeface="Times New Roman" charset="0"/>
                  <a:ea typeface="Times New Roman" charset="0"/>
                  <a:cs typeface="Times New Roman" charset="0"/>
                </a:endParaRPr>
              </a:p>
              <a:p>
                <a:pPr marL="0" indent="0">
                  <a:buNone/>
                </a:pPr>
                <a:endParaRPr lang="en-US" b="0" dirty="0" smtClean="0"/>
              </a:p>
              <a:p>
                <a:pPr marL="0" indent="0">
                  <a:buNone/>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77334" y="2160589"/>
                <a:ext cx="8596668" cy="4354511"/>
              </a:xfrm>
              <a:blipFill rotWithShape="0">
                <a:blip r:embed="rId3"/>
                <a:stretch>
                  <a:fillRect l="-284" t="-2098" r="-851" b="-1119"/>
                </a:stretch>
              </a:blipFill>
            </p:spPr>
            <p:txBody>
              <a:bodyPr/>
              <a:lstStyle/>
              <a:p>
                <a:r>
                  <a:rPr lang="en-US">
                    <a:noFill/>
                  </a:rPr>
                  <a:t> </a:t>
                </a:r>
              </a:p>
            </p:txBody>
          </p:sp>
        </mc:Fallback>
      </mc:AlternateContent>
    </p:spTree>
    <p:extLst>
      <p:ext uri="{BB962C8B-B14F-4D97-AF65-F5344CB8AC3E}">
        <p14:creationId xmlns:p14="http://schemas.microsoft.com/office/powerpoint/2010/main" val="3300322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Times New Roman" charset="0"/>
                <a:ea typeface="Times New Roman" charset="0"/>
                <a:cs typeface="Times New Roman" charset="0"/>
              </a:rPr>
              <a:t>Distance for Sparse and Irregular Data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77334" y="1563689"/>
                <a:ext cx="8596668" cy="3880773"/>
              </a:xfrm>
            </p:spPr>
            <p:txBody>
              <a:bodyPr>
                <a:noAutofit/>
              </a:bodyPr>
              <a:lstStyle/>
              <a:p>
                <a:r>
                  <a:rPr lang="en-US" sz="2000" dirty="0" smtClean="0">
                    <a:latin typeface="Times New Roman" charset="0"/>
                    <a:ea typeface="Times New Roman" charset="0"/>
                    <a:cs typeface="Times New Roman" charset="0"/>
                  </a:rPr>
                  <a:t>The </a:t>
                </a:r>
                <a14:m>
                  <m:oMath xmlns:m="http://schemas.openxmlformats.org/officeDocument/2006/math">
                    <m:sSub>
                      <m:sSubPr>
                        <m:ctrlPr>
                          <a:rPr lang="en-US" sz="2000" i="1" smtClean="0">
                            <a:latin typeface="Cambria Math" charset="0"/>
                            <a:ea typeface="Times New Roman" charset="0"/>
                            <a:cs typeface="Times New Roman" charset="0"/>
                          </a:rPr>
                        </m:ctrlPr>
                      </m:sSubPr>
                      <m:e>
                        <m:r>
                          <a:rPr lang="en-US" sz="2000" b="0" i="1" smtClean="0">
                            <a:latin typeface="Cambria Math" charset="0"/>
                            <a:ea typeface="Times New Roman" charset="0"/>
                            <a:cs typeface="Times New Roman" charset="0"/>
                          </a:rPr>
                          <m:t>𝐿</m:t>
                        </m:r>
                      </m:e>
                      <m:sub>
                        <m:r>
                          <a:rPr lang="en-US" sz="2000" b="0" i="1" smtClean="0">
                            <a:latin typeface="Cambria Math" charset="0"/>
                            <a:ea typeface="Times New Roman" charset="0"/>
                            <a:cs typeface="Times New Roman" charset="0"/>
                          </a:rPr>
                          <m:t>2</m:t>
                        </m:r>
                      </m:sub>
                    </m:sSub>
                  </m:oMath>
                </a14:m>
                <a:r>
                  <a:rPr lang="en-US" sz="2000" dirty="0" smtClean="0">
                    <a:latin typeface="Times New Roman" charset="0"/>
                    <a:ea typeface="Times New Roman" charset="0"/>
                    <a:cs typeface="Times New Roman" charset="0"/>
                  </a:rPr>
                  <a:t> distance between two curves </a:t>
                </a:r>
                <a14:m>
                  <m:oMath xmlns:m="http://schemas.openxmlformats.org/officeDocument/2006/math">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𝑋</m:t>
                        </m:r>
                      </m:e>
                      <m:sub>
                        <m:r>
                          <a:rPr lang="en-US" sz="2000" i="1">
                            <a:latin typeface="Cambria Math" charset="0"/>
                            <a:ea typeface="Times New Roman" charset="0"/>
                            <a:cs typeface="Times New Roman" charset="0"/>
                          </a:rPr>
                          <m:t>𝑖</m:t>
                        </m:r>
                      </m:sub>
                    </m:sSub>
                  </m:oMath>
                </a14:m>
                <a:r>
                  <a:rPr lang="en-US" sz="2000" dirty="0" smtClean="0">
                    <a:latin typeface="Times New Roman" charset="0"/>
                    <a:ea typeface="Times New Roman" charset="0"/>
                    <a:cs typeface="Times New Roman" charset="0"/>
                  </a:rPr>
                  <a:t> and </a:t>
                </a:r>
                <a14:m>
                  <m:oMath xmlns:m="http://schemas.openxmlformats.org/officeDocument/2006/math">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𝑋</m:t>
                        </m:r>
                      </m:e>
                      <m:sub>
                        <m:r>
                          <a:rPr lang="en-US" sz="2000" b="0" i="1" smtClean="0">
                            <a:latin typeface="Cambria Math" charset="0"/>
                            <a:ea typeface="Times New Roman" charset="0"/>
                            <a:cs typeface="Times New Roman" charset="0"/>
                          </a:rPr>
                          <m:t>𝑗</m:t>
                        </m:r>
                      </m:sub>
                    </m:sSub>
                  </m:oMath>
                </a14:m>
                <a:r>
                  <a:rPr lang="en-US" sz="2000" dirty="0" smtClean="0">
                    <a:latin typeface="Times New Roman" charset="0"/>
                    <a:ea typeface="Times New Roman" charset="0"/>
                    <a:cs typeface="Times New Roman" charset="0"/>
                  </a:rPr>
                  <a:t> is defined as</a:t>
                </a:r>
                <a:endParaRPr lang="en-US" sz="2000" dirty="0" smtClean="0">
                  <a:latin typeface="Times New Roman" charset="0"/>
                  <a:ea typeface="Times New Roman" charset="0"/>
                  <a:cs typeface="Times New Roman" charset="0"/>
                </a:endParaRPr>
              </a:p>
              <a:p>
                <a:pPr marL="0" indent="0">
                  <a:buNone/>
                </a:pPr>
                <a14:m>
                  <m:oMathPara xmlns:m="http://schemas.openxmlformats.org/officeDocument/2006/math">
                    <m:oMathParaPr>
                      <m:jc m:val="center"/>
                    </m:oMathParaPr>
                    <m:oMath xmlns:m="http://schemas.openxmlformats.org/officeDocument/2006/math">
                      <m:r>
                        <a:rPr lang="en-US" sz="2000" b="0" i="1" smtClean="0">
                          <a:latin typeface="Cambria Math" charset="0"/>
                          <a:ea typeface="Times New Roman" charset="0"/>
                          <a:cs typeface="Times New Roman" charset="0"/>
                        </a:rPr>
                        <m:t>𝐷</m:t>
                      </m:r>
                      <m:d>
                        <m:dPr>
                          <m:ctrlPr>
                            <a:rPr lang="en-US" sz="2000" b="0" i="1" smtClean="0">
                              <a:latin typeface="Cambria Math" charset="0"/>
                              <a:ea typeface="Times New Roman" charset="0"/>
                              <a:cs typeface="Times New Roman" charset="0"/>
                            </a:rPr>
                          </m:ctrlPr>
                        </m:dPr>
                        <m:e>
                          <m:r>
                            <a:rPr lang="en-US" sz="2000" b="0" i="1" smtClean="0">
                              <a:latin typeface="Cambria Math" charset="0"/>
                              <a:ea typeface="Times New Roman" charset="0"/>
                              <a:cs typeface="Times New Roman" charset="0"/>
                            </a:rPr>
                            <m:t>𝑖</m:t>
                          </m:r>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𝑗</m:t>
                          </m:r>
                        </m:e>
                      </m:d>
                      <m:r>
                        <a:rPr lang="en-US" sz="2000" b="0" i="1" smtClean="0">
                          <a:latin typeface="Cambria Math" charset="0"/>
                          <a:ea typeface="Times New Roman" charset="0"/>
                          <a:cs typeface="Times New Roman" charset="0"/>
                        </a:rPr>
                        <m:t>=</m:t>
                      </m:r>
                      <m:sSup>
                        <m:sSupPr>
                          <m:ctrlPr>
                            <a:rPr lang="en-US" sz="2000" b="0" i="1" smtClean="0">
                              <a:latin typeface="Cambria Math" charset="0"/>
                              <a:ea typeface="Times New Roman" charset="0"/>
                              <a:cs typeface="Times New Roman" charset="0"/>
                            </a:rPr>
                          </m:ctrlPr>
                        </m:sSupPr>
                        <m:e>
                          <m:r>
                            <a:rPr lang="en-US" sz="2000" b="0" i="1" smtClean="0">
                              <a:latin typeface="Cambria Math" charset="0"/>
                              <a:ea typeface="Times New Roman" charset="0"/>
                              <a:cs typeface="Times New Roman" charset="0"/>
                            </a:rPr>
                            <m:t>{</m:t>
                          </m:r>
                          <m:nary>
                            <m:naryPr>
                              <m:limLoc m:val="undOvr"/>
                              <m:subHide m:val="on"/>
                              <m:supHide m:val="on"/>
                              <m:ctrlPr>
                                <a:rPr lang="en-US" sz="2000" b="0" i="1" smtClean="0">
                                  <a:latin typeface="Cambria Math" charset="0"/>
                                  <a:ea typeface="Times New Roman" charset="0"/>
                                  <a:cs typeface="Times New Roman" charset="0"/>
                                </a:rPr>
                              </m:ctrlPr>
                            </m:naryPr>
                            <m:sub/>
                            <m:sup/>
                            <m:e>
                              <m:sSup>
                                <m:sSupPr>
                                  <m:ctrlPr>
                                    <a:rPr lang="en-US" sz="2000" b="0" i="1" smtClean="0">
                                      <a:latin typeface="Cambria Math" charset="0"/>
                                      <a:ea typeface="Times New Roman" charset="0"/>
                                      <a:cs typeface="Times New Roman" charset="0"/>
                                    </a:rPr>
                                  </m:ctrlPr>
                                </m:sSupPr>
                                <m:e>
                                  <m:d>
                                    <m:dPr>
                                      <m:ctrlPr>
                                        <a:rPr lang="en-US" sz="2000" b="0" i="1" smtClean="0">
                                          <a:latin typeface="Cambria Math" charset="0"/>
                                          <a:ea typeface="Times New Roman" charset="0"/>
                                          <a:cs typeface="Times New Roman" charset="0"/>
                                        </a:rPr>
                                      </m:ctrlPr>
                                    </m:dPr>
                                    <m:e>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𝑋</m:t>
                                          </m:r>
                                        </m:e>
                                        <m:sub>
                                          <m:r>
                                            <a:rPr lang="en-US" sz="2000" i="1">
                                              <a:latin typeface="Cambria Math" charset="0"/>
                                              <a:ea typeface="Times New Roman" charset="0"/>
                                              <a:cs typeface="Times New Roman" charset="0"/>
                                            </a:rPr>
                                            <m:t>𝑖</m:t>
                                          </m:r>
                                        </m:sub>
                                      </m:sSub>
                                      <m:d>
                                        <m:dPr>
                                          <m:ctrlPr>
                                            <a:rPr lang="en-US" sz="2000" b="0" i="1" smtClean="0">
                                              <a:latin typeface="Cambria Math" charset="0"/>
                                              <a:ea typeface="Times New Roman" charset="0"/>
                                              <a:cs typeface="Times New Roman" charset="0"/>
                                            </a:rPr>
                                          </m:ctrlPr>
                                        </m:dPr>
                                        <m:e>
                                          <m:r>
                                            <a:rPr lang="en-US" sz="2000" b="0" i="1" smtClean="0">
                                              <a:latin typeface="Cambria Math" charset="0"/>
                                              <a:ea typeface="Times New Roman" charset="0"/>
                                              <a:cs typeface="Times New Roman" charset="0"/>
                                            </a:rPr>
                                            <m:t>𝑡</m:t>
                                          </m:r>
                                        </m:e>
                                      </m:d>
                                      <m:r>
                                        <a:rPr lang="en-US" sz="2000" b="0" i="1" smtClean="0">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𝑋</m:t>
                                          </m:r>
                                        </m:e>
                                        <m:sub>
                                          <m:r>
                                            <a:rPr lang="en-US" sz="2000" b="0" i="1" smtClean="0">
                                              <a:latin typeface="Cambria Math" charset="0"/>
                                              <a:ea typeface="Times New Roman" charset="0"/>
                                              <a:cs typeface="Times New Roman" charset="0"/>
                                            </a:rPr>
                                            <m:t>𝑗</m:t>
                                          </m:r>
                                        </m:sub>
                                      </m:sSub>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𝑡</m:t>
                                      </m:r>
                                      <m:r>
                                        <a:rPr lang="en-US" sz="2000" b="0" i="1" smtClean="0">
                                          <a:latin typeface="Cambria Math" charset="0"/>
                                          <a:ea typeface="Times New Roman" charset="0"/>
                                          <a:cs typeface="Times New Roman" charset="0"/>
                                        </a:rPr>
                                        <m:t>)</m:t>
                                      </m:r>
                                    </m:e>
                                  </m:d>
                                </m:e>
                                <m:sup>
                                  <m:r>
                                    <a:rPr lang="en-US" sz="2000" b="0" i="1" smtClean="0">
                                      <a:latin typeface="Cambria Math" charset="0"/>
                                      <a:ea typeface="Times New Roman" charset="0"/>
                                      <a:cs typeface="Times New Roman" charset="0"/>
                                    </a:rPr>
                                    <m:t>2</m:t>
                                  </m:r>
                                </m:sup>
                              </m:sSup>
                              <m:r>
                                <a:rPr lang="en-US" sz="2000" b="0" i="1" smtClean="0">
                                  <a:latin typeface="Cambria Math" charset="0"/>
                                  <a:ea typeface="Times New Roman" charset="0"/>
                                  <a:cs typeface="Times New Roman" charset="0"/>
                                </a:rPr>
                                <m:t>𝑑𝑡</m:t>
                              </m:r>
                            </m:e>
                          </m:nary>
                          <m:r>
                            <a:rPr lang="en-US" sz="2000" b="0" i="1" smtClean="0">
                              <a:latin typeface="Cambria Math" charset="0"/>
                              <a:ea typeface="Times New Roman" charset="0"/>
                              <a:cs typeface="Times New Roman" charset="0"/>
                            </a:rPr>
                            <m:t>}</m:t>
                          </m:r>
                        </m:e>
                        <m:sup>
                          <m:r>
                            <a:rPr lang="en-US" sz="2000" b="0" i="1" smtClean="0">
                              <a:latin typeface="Cambria Math" charset="0"/>
                              <a:ea typeface="Times New Roman" charset="0"/>
                              <a:cs typeface="Times New Roman" charset="0"/>
                            </a:rPr>
                            <m:t>1/2</m:t>
                          </m:r>
                        </m:sup>
                      </m:sSup>
                    </m:oMath>
                  </m:oMathPara>
                </a14:m>
                <a:endParaRPr lang="en-US" sz="2000" dirty="0" smtClean="0">
                  <a:latin typeface="Times New Roman" charset="0"/>
                  <a:ea typeface="Times New Roman" charset="0"/>
                  <a:cs typeface="Times New Roman" charset="0"/>
                </a:endParaRPr>
              </a:p>
              <a:p>
                <a:r>
                  <a:rPr lang="en-US" sz="2000" dirty="0" smtClean="0">
                    <a:latin typeface="Times New Roman" charset="0"/>
                    <a:ea typeface="Times New Roman" charset="0"/>
                    <a:cs typeface="Times New Roman" charset="0"/>
                  </a:rPr>
                  <a:t>We propose to use the conditional expectation of </a:t>
                </a:r>
                <a14:m>
                  <m:oMath xmlns:m="http://schemas.openxmlformats.org/officeDocument/2006/math">
                    <m:sSup>
                      <m:sSupPr>
                        <m:ctrlPr>
                          <a:rPr lang="en-US" sz="2000" b="0" i="1" smtClean="0">
                            <a:latin typeface="Cambria Math" charset="0"/>
                            <a:ea typeface="Times New Roman" charset="0"/>
                            <a:cs typeface="Times New Roman" charset="0"/>
                          </a:rPr>
                        </m:ctrlPr>
                      </m:sSupPr>
                      <m:e>
                        <m:r>
                          <a:rPr lang="en-US" sz="2000" i="1">
                            <a:latin typeface="Cambria Math" charset="0"/>
                            <a:ea typeface="Times New Roman" charset="0"/>
                            <a:cs typeface="Times New Roman" charset="0"/>
                          </a:rPr>
                          <m:t>𝐷</m:t>
                        </m:r>
                      </m:e>
                      <m:sup>
                        <m:r>
                          <a:rPr lang="en-US" sz="2000" b="0" i="1" smtClean="0">
                            <a:latin typeface="Cambria Math" charset="0"/>
                            <a:ea typeface="Times New Roman" charset="0"/>
                            <a:cs typeface="Times New Roman" charset="0"/>
                          </a:rPr>
                          <m:t>2</m:t>
                        </m:r>
                      </m:sup>
                    </m:s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𝑖</m:t>
                        </m:r>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𝑗</m:t>
                        </m:r>
                      </m:e>
                    </m:d>
                  </m:oMath>
                </a14:m>
                <a:r>
                  <a:rPr lang="en-US" sz="2000" dirty="0" smtClean="0">
                    <a:latin typeface="Times New Roman" charset="0"/>
                    <a:ea typeface="Times New Roman" charset="0"/>
                    <a:cs typeface="Times New Roman" charset="0"/>
                  </a:rPr>
                  <a:t>, given observed data </a:t>
                </a:r>
                <a14:m>
                  <m:oMath xmlns:m="http://schemas.openxmlformats.org/officeDocument/2006/math">
                    <m:sSub>
                      <m:sSubPr>
                        <m:ctrlPr>
                          <a:rPr lang="en-US" sz="2000" i="1" smtClean="0">
                            <a:latin typeface="Cambria Math" charset="0"/>
                            <a:ea typeface="Times New Roman" charset="0"/>
                            <a:cs typeface="Times New Roman" charset="0"/>
                          </a:rPr>
                        </m:ctrlPr>
                      </m:sSubPr>
                      <m:e>
                        <m:r>
                          <a:rPr lang="en-US" sz="2000" b="0" i="1" smtClean="0">
                            <a:latin typeface="Cambria Math" charset="0"/>
                            <a:ea typeface="Times New Roman" charset="0"/>
                            <a:cs typeface="Times New Roman" charset="0"/>
                          </a:rPr>
                          <m:t>𝑌</m:t>
                        </m:r>
                      </m:e>
                      <m:sub>
                        <m:r>
                          <a:rPr lang="en-US" sz="2000" b="0" i="1" smtClean="0">
                            <a:latin typeface="Cambria Math" charset="0"/>
                            <a:ea typeface="Times New Roman" charset="0"/>
                            <a:cs typeface="Times New Roman" charset="0"/>
                          </a:rPr>
                          <m:t>𝑖</m:t>
                        </m:r>
                      </m:sub>
                    </m:sSub>
                    <m:r>
                      <a:rPr lang="en-US" sz="2000" b="0" i="1" smtClean="0">
                        <a:latin typeface="Cambria Math" charset="0"/>
                        <a:ea typeface="Times New Roman" charset="0"/>
                        <a:cs typeface="Times New Roman" charset="0"/>
                      </a:rPr>
                      <m:t>=</m:t>
                    </m:r>
                    <m:sSup>
                      <m:sSupPr>
                        <m:ctrlPr>
                          <a:rPr lang="en-US" sz="2000" b="0" i="1" smtClean="0">
                            <a:latin typeface="Cambria Math" charset="0"/>
                            <a:ea typeface="Times New Roman" charset="0"/>
                            <a:cs typeface="Times New Roman" charset="0"/>
                          </a:rPr>
                        </m:ctrlPr>
                      </m:sSupPr>
                      <m:e>
                        <m:r>
                          <a:rPr lang="en-US" sz="2000" b="0" i="1" smtClean="0">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b="0" i="1" smtClean="0">
                                <a:latin typeface="Cambria Math" charset="0"/>
                                <a:ea typeface="Times New Roman" charset="0"/>
                                <a:cs typeface="Times New Roman" charset="0"/>
                              </a:rPr>
                              <m:t>𝑌</m:t>
                            </m:r>
                          </m:e>
                          <m:sub>
                            <m:r>
                              <a:rPr lang="en-US" sz="2000" b="0" i="1" smtClean="0">
                                <a:latin typeface="Cambria Math" charset="0"/>
                                <a:ea typeface="Times New Roman" charset="0"/>
                                <a:cs typeface="Times New Roman" charset="0"/>
                              </a:rPr>
                              <m:t>𝑖</m:t>
                            </m:r>
                            <m:r>
                              <a:rPr lang="en-US" sz="2000" b="0" i="1" smtClean="0">
                                <a:latin typeface="Cambria Math" charset="0"/>
                                <a:ea typeface="Times New Roman" charset="0"/>
                                <a:cs typeface="Times New Roman" charset="0"/>
                              </a:rPr>
                              <m:t>1</m:t>
                            </m:r>
                          </m:sub>
                        </m:sSub>
                        <m:r>
                          <a:rPr lang="en-US" sz="2000" b="0" i="1" smtClean="0">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Sub>
                              <m:sSubPr>
                                <m:ctrlPr>
                                  <a:rPr lang="en-US" sz="2000" i="1" smtClean="0">
                                    <a:latin typeface="Cambria Math" charset="0"/>
                                    <a:ea typeface="Times New Roman" charset="0"/>
                                    <a:cs typeface="Times New Roman" charset="0"/>
                                  </a:rPr>
                                </m:ctrlPr>
                              </m:sSubPr>
                              <m:e>
                                <m:r>
                                  <a:rPr lang="en-US" sz="2000" b="0" i="1" smtClean="0">
                                    <a:latin typeface="Cambria Math" charset="0"/>
                                    <a:ea typeface="Times New Roman" charset="0"/>
                                    <a:cs typeface="Times New Roman" charset="0"/>
                                  </a:rPr>
                                  <m:t>𝑛</m:t>
                                </m:r>
                              </m:e>
                              <m:sub>
                                <m:r>
                                  <a:rPr lang="en-US" sz="2000" b="0" i="1" smtClean="0">
                                    <a:latin typeface="Cambria Math" charset="0"/>
                                    <a:ea typeface="Times New Roman" charset="0"/>
                                    <a:cs typeface="Times New Roman" charset="0"/>
                                  </a:rPr>
                                  <m:t>𝑖</m:t>
                                </m:r>
                              </m:sub>
                            </m:sSub>
                          </m:sub>
                        </m:sSub>
                        <m:r>
                          <a:rPr lang="en-US" sz="2000" b="0" i="1" smtClean="0">
                            <a:latin typeface="Cambria Math" charset="0"/>
                            <a:ea typeface="Times New Roman" charset="0"/>
                            <a:cs typeface="Times New Roman" charset="0"/>
                          </a:rPr>
                          <m:t>)</m:t>
                        </m:r>
                      </m:e>
                      <m:sup>
                        <m:r>
                          <a:rPr lang="en-US" sz="2000" b="0" i="1" smtClean="0">
                            <a:latin typeface="Cambria Math" charset="0"/>
                            <a:ea typeface="Times New Roman" charset="0"/>
                            <a:cs typeface="Times New Roman" charset="0"/>
                          </a:rPr>
                          <m:t>𝑇</m:t>
                        </m:r>
                      </m:sup>
                    </m:sSup>
                  </m:oMath>
                </a14:m>
                <a:r>
                  <a:rPr lang="en-US" sz="2000" dirty="0" smtClean="0">
                    <a:latin typeface="Times New Roman" charset="0"/>
                    <a:ea typeface="Times New Roman" charset="0"/>
                    <a:cs typeface="Times New Roman" charset="0"/>
                  </a:rPr>
                  <a:t> and </a:t>
                </a:r>
                <a14:m>
                  <m:oMath xmlns:m="http://schemas.openxmlformats.org/officeDocument/2006/math">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b="0" i="1" smtClean="0">
                            <a:latin typeface="Cambria Math" charset="0"/>
                            <a:ea typeface="Times New Roman" charset="0"/>
                            <a:cs typeface="Times New Roman" charset="0"/>
                          </a:rPr>
                          <m:t>𝑗</m:t>
                        </m:r>
                      </m:sub>
                    </m:sSub>
                    <m:r>
                      <a:rPr lang="en-US" sz="2000" i="1">
                        <a:latin typeface="Cambria Math" charset="0"/>
                        <a:ea typeface="Times New Roman" charset="0"/>
                        <a:cs typeface="Times New Roman" charset="0"/>
                      </a:rPr>
                      <m:t>=</m:t>
                    </m:r>
                    <m:sSup>
                      <m:sSupPr>
                        <m:ctrlPr>
                          <a:rPr lang="en-US" sz="2000" i="1">
                            <a:latin typeface="Cambria Math" charset="0"/>
                            <a:ea typeface="Times New Roman" charset="0"/>
                            <a:cs typeface="Times New Roman" charset="0"/>
                          </a:rPr>
                        </m:ctrlPr>
                      </m:sSupPr>
                      <m:e>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b="0" i="1" smtClean="0">
                                <a:latin typeface="Cambria Math" charset="0"/>
                                <a:ea typeface="Times New Roman" charset="0"/>
                                <a:cs typeface="Times New Roman" charset="0"/>
                              </a:rPr>
                              <m:t>𝑗</m:t>
                            </m:r>
                            <m:r>
                              <a:rPr lang="en-US" sz="2000" b="0" i="1" smtClean="0">
                                <a:latin typeface="Cambria Math" charset="0"/>
                                <a:ea typeface="Times New Roman" charset="0"/>
                                <a:cs typeface="Times New Roman" charset="0"/>
                              </a:rPr>
                              <m:t>1</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b="0" i="1" smtClean="0">
                                <a:latin typeface="Cambria Math" charset="0"/>
                                <a:ea typeface="Times New Roman" charset="0"/>
                                <a:cs typeface="Times New Roman" charset="0"/>
                              </a:rPr>
                              <m:t>𝑗</m:t>
                            </m:r>
                            <m:sSub>
                              <m:sSubPr>
                                <m:ctrlPr>
                                  <a:rPr lang="en-US" sz="2000" i="1" smtClean="0">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𝑛</m:t>
                                </m:r>
                              </m:e>
                              <m:sub>
                                <m:r>
                                  <a:rPr lang="en-US" sz="2000" b="0" i="1" smtClean="0">
                                    <a:latin typeface="Cambria Math" charset="0"/>
                                    <a:ea typeface="Times New Roman" charset="0"/>
                                    <a:cs typeface="Times New Roman" charset="0"/>
                                  </a:rPr>
                                  <m:t>𝑗</m:t>
                                </m:r>
                              </m:sub>
                            </m:sSub>
                          </m:sub>
                        </m:sSub>
                        <m:r>
                          <a:rPr lang="en-US" sz="2000" i="1">
                            <a:latin typeface="Cambria Math" charset="0"/>
                            <a:ea typeface="Times New Roman" charset="0"/>
                            <a:cs typeface="Times New Roman" charset="0"/>
                          </a:rPr>
                          <m:t>)</m:t>
                        </m:r>
                      </m:e>
                      <m:sup>
                        <m:r>
                          <a:rPr lang="en-US" sz="2000" i="1">
                            <a:latin typeface="Cambria Math" charset="0"/>
                            <a:ea typeface="Times New Roman" charset="0"/>
                            <a:cs typeface="Times New Roman" charset="0"/>
                          </a:rPr>
                          <m:t>𝑇</m:t>
                        </m:r>
                      </m:sup>
                    </m:sSup>
                  </m:oMath>
                </a14:m>
                <a:r>
                  <a:rPr lang="en-US" sz="2000" dirty="0">
                    <a:latin typeface="Times New Roman" charset="0"/>
                    <a:ea typeface="Times New Roman" charset="0"/>
                    <a:cs typeface="Times New Roman" charset="0"/>
                  </a:rPr>
                  <a:t> </a:t>
                </a:r>
                <a:endParaRPr lang="en-US" sz="2000" dirty="0">
                  <a:latin typeface="Times New Roman" charset="0"/>
                  <a:ea typeface="Times New Roman" charset="0"/>
                  <a:cs typeface="Times New Roman" charset="0"/>
                </a:endParaRPr>
              </a:p>
              <a:p>
                <a:pPr marL="0" indent="0" algn="ctr">
                  <a:buNone/>
                </a:pPr>
                <a14:m>
                  <m:oMath xmlns:m="http://schemas.openxmlformats.org/officeDocument/2006/math">
                    <m:acc>
                      <m:accPr>
                        <m:chr m:val="̃"/>
                        <m:ctrlPr>
                          <a:rPr lang="en-US" sz="2000" i="1" smtClean="0">
                            <a:latin typeface="Cambria Math" charset="0"/>
                            <a:ea typeface="Times New Roman" charset="0"/>
                            <a:cs typeface="Times New Roman" charset="0"/>
                          </a:rPr>
                        </m:ctrlPr>
                      </m:accPr>
                      <m:e>
                        <m:r>
                          <a:rPr lang="en-US" sz="2000" b="0" i="1" smtClean="0">
                            <a:latin typeface="Cambria Math" charset="0"/>
                            <a:ea typeface="Times New Roman" charset="0"/>
                            <a:cs typeface="Times New Roman" charset="0"/>
                          </a:rPr>
                          <m:t>𝐷</m:t>
                        </m:r>
                      </m:e>
                    </m:acc>
                    <m:d>
                      <m:dPr>
                        <m:ctrlPr>
                          <a:rPr lang="en-US" sz="2000" b="0" i="1" smtClean="0">
                            <a:latin typeface="Cambria Math" charset="0"/>
                            <a:ea typeface="Times New Roman" charset="0"/>
                            <a:cs typeface="Times New Roman" charset="0"/>
                          </a:rPr>
                        </m:ctrlPr>
                      </m:dPr>
                      <m:e>
                        <m:r>
                          <a:rPr lang="en-US" sz="2000" b="0" i="1" smtClean="0">
                            <a:latin typeface="Cambria Math" charset="0"/>
                            <a:ea typeface="Times New Roman" charset="0"/>
                            <a:cs typeface="Times New Roman" charset="0"/>
                          </a:rPr>
                          <m:t>𝑖</m:t>
                        </m:r>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𝑗</m:t>
                        </m:r>
                      </m:e>
                    </m:d>
                    <m:r>
                      <a:rPr lang="en-US" sz="2000" b="0" i="1" smtClean="0">
                        <a:latin typeface="Cambria Math" charset="0"/>
                        <a:ea typeface="Times New Roman" charset="0"/>
                        <a:cs typeface="Times New Roman" charset="0"/>
                      </a:rPr>
                      <m:t>=</m:t>
                    </m:r>
                    <m:sSup>
                      <m:sSupPr>
                        <m:ctrlPr>
                          <a:rPr lang="en-US" sz="2000" b="0" i="1" smtClean="0">
                            <a:latin typeface="Cambria Math" charset="0"/>
                            <a:ea typeface="Times New Roman" charset="0"/>
                            <a:cs typeface="Times New Roman" charset="0"/>
                          </a:rPr>
                        </m:ctrlPr>
                      </m:sSupPr>
                      <m:e>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𝐸</m:t>
                        </m:r>
                        <m:r>
                          <a:rPr lang="en-US" sz="2000" b="0" i="1" smtClean="0">
                            <a:latin typeface="Cambria Math" charset="0"/>
                            <a:ea typeface="Times New Roman" charset="0"/>
                            <a:cs typeface="Times New Roman" charset="0"/>
                          </a:rPr>
                          <m:t>(</m:t>
                        </m:r>
                        <m:sSup>
                          <m:sSupPr>
                            <m:ctrlPr>
                              <a:rPr lang="en-US" sz="2000" i="1">
                                <a:latin typeface="Cambria Math" charset="0"/>
                                <a:ea typeface="Times New Roman" charset="0"/>
                                <a:cs typeface="Times New Roman" charset="0"/>
                              </a:rPr>
                            </m:ctrlPr>
                          </m:sSupPr>
                          <m:e>
                            <m:r>
                              <a:rPr lang="en-US" sz="2000" i="1">
                                <a:latin typeface="Cambria Math" charset="0"/>
                                <a:ea typeface="Times New Roman" charset="0"/>
                                <a:cs typeface="Times New Roman" charset="0"/>
                              </a:rPr>
                              <m:t>𝐷</m:t>
                            </m:r>
                          </m:e>
                          <m:sup>
                            <m:r>
                              <a:rPr lang="en-US" sz="2000" i="1">
                                <a:latin typeface="Cambria Math" charset="0"/>
                                <a:ea typeface="Times New Roman" charset="0"/>
                                <a:cs typeface="Times New Roman" charset="0"/>
                              </a:rPr>
                              <m:t>2</m:t>
                            </m:r>
                          </m:sup>
                        </m:s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𝑖</m:t>
                            </m:r>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𝑗</m:t>
                            </m:r>
                          </m:e>
                        </m:d>
                        <m:r>
                          <a:rPr lang="en-US" sz="2000" b="0" i="1" smtClean="0">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r>
                          <a:rPr lang="en-US" sz="2000" b="0" i="1" smtClean="0">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b="0" i="1" smtClean="0">
                                <a:latin typeface="Cambria Math" charset="0"/>
                                <a:ea typeface="Times New Roman" charset="0"/>
                                <a:cs typeface="Times New Roman" charset="0"/>
                              </a:rPr>
                              <m:t>𝑗</m:t>
                            </m:r>
                          </m:sub>
                        </m:sSub>
                        <m:r>
                          <a:rPr lang="en-US" sz="2000" b="0" i="1" smtClean="0">
                            <a:latin typeface="Cambria Math" charset="0"/>
                            <a:ea typeface="Times New Roman" charset="0"/>
                            <a:cs typeface="Times New Roman" charset="0"/>
                          </a:rPr>
                          <m:t>)}</m:t>
                        </m:r>
                      </m:e>
                      <m:sup>
                        <m:r>
                          <a:rPr lang="en-US" sz="2000" b="0" i="1" smtClean="0">
                            <a:latin typeface="Cambria Math" charset="0"/>
                            <a:ea typeface="Times New Roman" charset="0"/>
                            <a:cs typeface="Times New Roman" charset="0"/>
                          </a:rPr>
                          <m:t>1/2</m:t>
                        </m:r>
                      </m:sup>
                    </m:sSup>
                  </m:oMath>
                </a14:m>
                <a:r>
                  <a:rPr lang="en-US" sz="2000" dirty="0" smtClean="0">
                    <a:latin typeface="Times New Roman" charset="0"/>
                    <a:ea typeface="Times New Roman" charset="0"/>
                    <a:cs typeface="Times New Roman" charset="0"/>
                  </a:rPr>
                  <a:t>, </a:t>
                </a:r>
                <a14:m>
                  <m:oMath xmlns:m="http://schemas.openxmlformats.org/officeDocument/2006/math">
                    <m:r>
                      <a:rPr lang="en-US" sz="2000" b="0" i="1" dirty="0" smtClean="0">
                        <a:latin typeface="Cambria Math" charset="0"/>
                        <a:ea typeface="Times New Roman" charset="0"/>
                        <a:cs typeface="Times New Roman" charset="0"/>
                      </a:rPr>
                      <m:t>1≤</m:t>
                    </m:r>
                    <m:r>
                      <a:rPr lang="en-US" sz="2000" b="0" i="1" dirty="0" smtClean="0">
                        <a:latin typeface="Cambria Math" charset="0"/>
                        <a:ea typeface="Times New Roman" charset="0"/>
                        <a:cs typeface="Times New Roman" charset="0"/>
                      </a:rPr>
                      <m:t>𝑖</m:t>
                    </m:r>
                    <m:r>
                      <a:rPr lang="en-US" sz="2000" b="0" i="1" dirty="0" smtClean="0">
                        <a:latin typeface="Cambria Math" charset="0"/>
                        <a:ea typeface="Times New Roman" charset="0"/>
                        <a:cs typeface="Times New Roman" charset="0"/>
                      </a:rPr>
                      <m:t>, </m:t>
                    </m:r>
                    <m:r>
                      <a:rPr lang="en-US" sz="2000" b="0" i="1" dirty="0" smtClean="0">
                        <a:latin typeface="Cambria Math" charset="0"/>
                        <a:ea typeface="Times New Roman" charset="0"/>
                        <a:cs typeface="Times New Roman" charset="0"/>
                      </a:rPr>
                      <m:t>𝑗</m:t>
                    </m:r>
                    <m:r>
                      <a:rPr lang="en-US" sz="2000" b="0" i="1" dirty="0" smtClean="0">
                        <a:latin typeface="Cambria Math" charset="0"/>
                        <a:ea typeface="Times New Roman" charset="0"/>
                        <a:cs typeface="Times New Roman" charset="0"/>
                      </a:rPr>
                      <m:t>≤</m:t>
                    </m:r>
                    <m:r>
                      <a:rPr lang="en-US" sz="2000" b="0" i="1" dirty="0" smtClean="0">
                        <a:latin typeface="Cambria Math" charset="0"/>
                        <a:ea typeface="Times New Roman" charset="0"/>
                        <a:cs typeface="Times New Roman" charset="0"/>
                      </a:rPr>
                      <m:t>𝑛</m:t>
                    </m:r>
                    <m:r>
                      <a:rPr lang="en-US" sz="2000" b="0" i="0" dirty="0" smtClean="0">
                        <a:latin typeface="Cambria Math" charset="0"/>
                        <a:ea typeface="Times New Roman" charset="0"/>
                        <a:cs typeface="Times New Roman" charset="0"/>
                      </a:rPr>
                      <m:t>.</m:t>
                    </m:r>
                  </m:oMath>
                </a14:m>
                <a:endParaRPr lang="en-US" sz="2000" b="0" dirty="0" smtClean="0">
                  <a:latin typeface="Times New Roman" charset="0"/>
                  <a:ea typeface="Times New Roman" charset="0"/>
                  <a:cs typeface="Times New Roman" charset="0"/>
                </a:endParaRPr>
              </a:p>
              <a:p>
                <a14:m>
                  <m:oMath xmlns:m="http://schemas.openxmlformats.org/officeDocument/2006/math">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𝐷</m:t>
                        </m:r>
                      </m:e>
                    </m:acc>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𝑖</m:t>
                        </m:r>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𝑗</m:t>
                        </m:r>
                      </m:e>
                    </m:d>
                  </m:oMath>
                </a14:m>
                <a:r>
                  <a:rPr lang="en-US" sz="2000" dirty="0" smtClean="0">
                    <a:latin typeface="Times New Roman" charset="0"/>
                    <a:ea typeface="Times New Roman" charset="0"/>
                    <a:cs typeface="Times New Roman" charset="0"/>
                  </a:rPr>
                  <a:t> is a random variable and have the following properties:</a:t>
                </a:r>
              </a:p>
              <a:p>
                <a:pPr lvl="1">
                  <a:buFont typeface="+mj-lt"/>
                  <a:buAutoNum type="arabicPeriod"/>
                </a:pPr>
                <a14:m>
                  <m:oMath xmlns:m="http://schemas.openxmlformats.org/officeDocument/2006/math">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𝐷</m:t>
                        </m:r>
                      </m:e>
                    </m:acc>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𝑖</m:t>
                        </m:r>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𝑗</m:t>
                        </m:r>
                      </m:e>
                    </m:d>
                    <m:r>
                      <a:rPr lang="en-US" sz="200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0</m:t>
                    </m:r>
                    <m:r>
                      <m:rPr>
                        <m:nor/>
                      </m:rPr>
                      <a:rPr lang="en-US" sz="2000">
                        <a:latin typeface="Times New Roman" charset="0"/>
                        <a:ea typeface="Times New Roman" charset="0"/>
                        <a:cs typeface="Times New Roman" charset="0"/>
                      </a:rPr>
                      <m:t>,</m:t>
                    </m:r>
                    <m:r>
                      <m:rPr>
                        <m:nor/>
                      </m:rPr>
                      <a:rPr lang="en-US" sz="2000" b="0" i="0" smtClean="0">
                        <a:latin typeface="Times New Roman" charset="0"/>
                        <a:ea typeface="Times New Roman" charset="0"/>
                        <a:cs typeface="Times New Roman" charset="0"/>
                      </a:rPr>
                      <m:t> </m:t>
                    </m:r>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𝐷</m:t>
                        </m:r>
                      </m:e>
                    </m:acc>
                    <m:d>
                      <m:dPr>
                        <m:ctrlPr>
                          <a:rPr lang="en-US" sz="2000" b="0" i="1" smtClean="0">
                            <a:latin typeface="Cambria Math" charset="0"/>
                            <a:ea typeface="Times New Roman" charset="0"/>
                            <a:cs typeface="Times New Roman" charset="0"/>
                          </a:rPr>
                        </m:ctrlPr>
                      </m:dPr>
                      <m:e>
                        <m:r>
                          <a:rPr lang="en-US" sz="2000" b="0" i="1" smtClean="0">
                            <a:latin typeface="Cambria Math" charset="0"/>
                            <a:ea typeface="Times New Roman" charset="0"/>
                            <a:cs typeface="Times New Roman" charset="0"/>
                          </a:rPr>
                          <m:t>𝑖</m:t>
                        </m:r>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𝑖</m:t>
                        </m:r>
                      </m:e>
                    </m:d>
                    <m:r>
                      <a:rPr lang="en-US" sz="2000" b="0" i="1" smtClean="0">
                        <a:latin typeface="Cambria Math" charset="0"/>
                        <a:ea typeface="Times New Roman" charset="0"/>
                        <a:cs typeface="Times New Roman" charset="0"/>
                      </a:rPr>
                      <m:t>=0</m:t>
                    </m:r>
                  </m:oMath>
                </a14:m>
                <a:r>
                  <a:rPr lang="en-US" sz="2000" dirty="0" smtClean="0">
                    <a:latin typeface="Times New Roman" charset="0"/>
                    <a:ea typeface="Times New Roman" charset="0"/>
                    <a:cs typeface="Times New Roman" charset="0"/>
                  </a:rPr>
                  <a:t>;</a:t>
                </a:r>
                <a:endParaRPr lang="en-US" sz="2000" dirty="0" smtClean="0">
                  <a:latin typeface="Times New Roman" charset="0"/>
                  <a:ea typeface="Times New Roman" charset="0"/>
                  <a:cs typeface="Times New Roman" charset="0"/>
                </a:endParaRPr>
              </a:p>
              <a:p>
                <a:pPr lvl="1">
                  <a:buFont typeface="+mj-lt"/>
                  <a:buAutoNum type="arabicPeriod"/>
                </a:pPr>
                <a14:m>
                  <m:oMath xmlns:m="http://schemas.openxmlformats.org/officeDocument/2006/math">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𝐷</m:t>
                        </m:r>
                      </m:e>
                    </m:acc>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𝑖</m:t>
                        </m:r>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𝑗</m:t>
                        </m:r>
                      </m:e>
                    </m:d>
                    <m:r>
                      <a:rPr lang="en-US" sz="2000" b="0" i="1" smtClean="0">
                        <a:latin typeface="Cambria Math" charset="0"/>
                        <a:ea typeface="Times New Roman" charset="0"/>
                        <a:cs typeface="Times New Roman" charset="0"/>
                      </a:rPr>
                      <m:t>=</m:t>
                    </m:r>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𝐷</m:t>
                        </m:r>
                      </m:e>
                    </m:acc>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𝑗</m:t>
                        </m:r>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𝑖</m:t>
                        </m:r>
                      </m:e>
                    </m:d>
                  </m:oMath>
                </a14:m>
                <a:r>
                  <a:rPr lang="en-US" sz="2000" dirty="0" smtClean="0">
                    <a:latin typeface="Times New Roman" charset="0"/>
                    <a:ea typeface="Times New Roman" charset="0"/>
                    <a:cs typeface="Times New Roman" charset="0"/>
                  </a:rPr>
                  <a:t>;</a:t>
                </a:r>
              </a:p>
              <a:p>
                <a:pPr lvl="1">
                  <a:buFont typeface="+mj-lt"/>
                  <a:buAutoNum type="arabicPeriod"/>
                </a:pPr>
                <a:r>
                  <a:rPr lang="en-US" sz="2000" dirty="0" smtClean="0">
                    <a:latin typeface="Times New Roman" charset="0"/>
                    <a:ea typeface="Times New Roman" charset="0"/>
                    <a:cs typeface="Times New Roman" charset="0"/>
                  </a:rPr>
                  <a:t>For </a:t>
                </a:r>
                <a14:m>
                  <m:oMath xmlns:m="http://schemas.openxmlformats.org/officeDocument/2006/math">
                    <m:r>
                      <a:rPr lang="en-US" sz="2000" i="1" dirty="0">
                        <a:latin typeface="Cambria Math" charset="0"/>
                        <a:ea typeface="Times New Roman" charset="0"/>
                        <a:cs typeface="Times New Roman" charset="0"/>
                      </a:rPr>
                      <m:t>1≤</m:t>
                    </m:r>
                    <m:r>
                      <a:rPr lang="en-US" sz="2000" i="1" dirty="0">
                        <a:latin typeface="Cambria Math" charset="0"/>
                        <a:ea typeface="Times New Roman" charset="0"/>
                        <a:cs typeface="Times New Roman" charset="0"/>
                      </a:rPr>
                      <m:t>𝑖</m:t>
                    </m:r>
                    <m:r>
                      <a:rPr lang="en-US" sz="2000" i="1" dirty="0">
                        <a:latin typeface="Cambria Math" charset="0"/>
                        <a:ea typeface="Times New Roman" charset="0"/>
                        <a:cs typeface="Times New Roman" charset="0"/>
                      </a:rPr>
                      <m:t>, </m:t>
                    </m:r>
                    <m:r>
                      <a:rPr lang="en-US" sz="2000" i="1" dirty="0">
                        <a:latin typeface="Cambria Math" charset="0"/>
                        <a:ea typeface="Times New Roman" charset="0"/>
                        <a:cs typeface="Times New Roman" charset="0"/>
                      </a:rPr>
                      <m:t>𝑗</m:t>
                    </m:r>
                    <m:r>
                      <a:rPr lang="en-US" sz="2000" b="0" i="1" dirty="0" smtClean="0">
                        <a:latin typeface="Cambria Math" charset="0"/>
                        <a:ea typeface="Times New Roman" charset="0"/>
                        <a:cs typeface="Times New Roman" charset="0"/>
                      </a:rPr>
                      <m:t>,</m:t>
                    </m:r>
                    <m:r>
                      <a:rPr lang="en-US" sz="2000" b="0" i="1" dirty="0" smtClean="0">
                        <a:latin typeface="Cambria Math" charset="0"/>
                        <a:ea typeface="Times New Roman" charset="0"/>
                        <a:cs typeface="Times New Roman" charset="0"/>
                      </a:rPr>
                      <m:t>𝑘</m:t>
                    </m:r>
                    <m:r>
                      <a:rPr lang="en-US" sz="2000" i="1" dirty="0">
                        <a:latin typeface="Cambria Math" charset="0"/>
                        <a:ea typeface="Times New Roman" charset="0"/>
                        <a:cs typeface="Times New Roman" charset="0"/>
                      </a:rPr>
                      <m:t>≤</m:t>
                    </m:r>
                    <m:r>
                      <a:rPr lang="en-US" sz="2000" i="1" dirty="0">
                        <a:latin typeface="Cambria Math" charset="0"/>
                        <a:ea typeface="Times New Roman" charset="0"/>
                        <a:cs typeface="Times New Roman" charset="0"/>
                      </a:rPr>
                      <m:t>𝑛</m:t>
                    </m:r>
                  </m:oMath>
                </a14:m>
                <a:r>
                  <a:rPr lang="en-US" sz="2000" dirty="0" smtClean="0">
                    <a:latin typeface="Times New Roman" charset="0"/>
                    <a:ea typeface="Times New Roman" charset="0"/>
                    <a:cs typeface="Times New Roman" charset="0"/>
                  </a:rPr>
                  <a:t>, </a:t>
                </a:r>
                <a14:m>
                  <m:oMath xmlns:m="http://schemas.openxmlformats.org/officeDocument/2006/math">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𝐷</m:t>
                        </m:r>
                      </m:e>
                    </m:acc>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𝑖</m:t>
                        </m:r>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𝑗</m:t>
                        </m:r>
                      </m:e>
                    </m:d>
                    <m:r>
                      <a:rPr lang="en-US" sz="2000" i="1" smtClean="0">
                        <a:latin typeface="Cambria Math" charset="0"/>
                        <a:ea typeface="Times New Roman" charset="0"/>
                        <a:cs typeface="Times New Roman" charset="0"/>
                      </a:rPr>
                      <m:t>≤</m:t>
                    </m:r>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𝐷</m:t>
                        </m:r>
                      </m:e>
                    </m:acc>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𝑗</m:t>
                        </m:r>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𝑘</m:t>
                        </m:r>
                      </m:e>
                    </m:d>
                    <m:r>
                      <a:rPr lang="en-US" sz="2000" b="0" i="1" smtClean="0">
                        <a:latin typeface="Cambria Math" charset="0"/>
                        <a:ea typeface="Times New Roman" charset="0"/>
                        <a:cs typeface="Times New Roman" charset="0"/>
                      </a:rPr>
                      <m:t>+</m:t>
                    </m:r>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𝐷</m:t>
                        </m:r>
                      </m:e>
                    </m:acc>
                    <m:d>
                      <m:dPr>
                        <m:ctrlPr>
                          <a:rPr lang="en-US" sz="2000" i="1">
                            <a:latin typeface="Cambria Math" charset="0"/>
                            <a:ea typeface="Times New Roman" charset="0"/>
                            <a:cs typeface="Times New Roman" charset="0"/>
                          </a:rPr>
                        </m:ctrlPr>
                      </m:dPr>
                      <m:e>
                        <m:r>
                          <a:rPr lang="en-US" sz="2000" b="0" i="1" smtClean="0">
                            <a:latin typeface="Cambria Math" charset="0"/>
                            <a:ea typeface="Times New Roman" charset="0"/>
                            <a:cs typeface="Times New Roman" charset="0"/>
                          </a:rPr>
                          <m:t>𝑘</m:t>
                        </m:r>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𝑖</m:t>
                        </m:r>
                      </m:e>
                    </m:d>
                  </m:oMath>
                </a14:m>
                <a:endParaRPr lang="en-US" sz="2000" dirty="0" smtClean="0">
                  <a:latin typeface="Times New Roman" charset="0"/>
                  <a:ea typeface="Times New Roman" charset="0"/>
                  <a:cs typeface="Times New Roman" charset="0"/>
                </a:endParaRPr>
              </a:p>
              <a:p>
                <a:r>
                  <a:rPr lang="en-US" sz="2000" dirty="0" smtClean="0">
                    <a:latin typeface="Times New Roman" charset="0"/>
                    <a:ea typeface="Times New Roman" charset="0"/>
                    <a:cs typeface="Times New Roman" charset="0"/>
                  </a:rPr>
                  <a:t>Therefore, </a:t>
                </a:r>
                <a14:m>
                  <m:oMath xmlns:m="http://schemas.openxmlformats.org/officeDocument/2006/math">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𝐷</m:t>
                        </m:r>
                      </m:e>
                    </m:acc>
                  </m:oMath>
                </a14:m>
                <a:r>
                  <a:rPr lang="en-US" sz="2000" dirty="0" smtClean="0">
                    <a:latin typeface="Times New Roman" charset="0"/>
                    <a:ea typeface="Times New Roman" charset="0"/>
                    <a:cs typeface="Times New Roman" charset="0"/>
                  </a:rPr>
                  <a:t> can be viewed as a metric on the subject space consisting of random realizations </a:t>
                </a:r>
                <a14:m>
                  <m:oMath xmlns:m="http://schemas.openxmlformats.org/officeDocument/2006/math">
                    <m:r>
                      <a:rPr lang="en-US" sz="2000" b="0" i="1" smtClean="0">
                        <a:latin typeface="Cambria Math" charset="0"/>
                        <a:ea typeface="Times New Roman" charset="0"/>
                        <a:cs typeface="Times New Roman" charset="0"/>
                      </a:rPr>
                      <m:t>{</m:t>
                    </m:r>
                    <m:sSub>
                      <m:sSubPr>
                        <m:ctrlPr>
                          <a:rPr lang="en-US" sz="2000" b="0" i="1" smtClean="0">
                            <a:latin typeface="Cambria Math" charset="0"/>
                            <a:ea typeface="Times New Roman" charset="0"/>
                            <a:cs typeface="Times New Roman" charset="0"/>
                          </a:rPr>
                        </m:ctrlPr>
                      </m:sSubPr>
                      <m:e>
                        <m:r>
                          <a:rPr lang="en-US" sz="2000" b="0" i="1" smtClean="0">
                            <a:latin typeface="Cambria Math" charset="0"/>
                            <a:ea typeface="Times New Roman" charset="0"/>
                            <a:cs typeface="Times New Roman" charset="0"/>
                          </a:rPr>
                          <m:t>𝑋</m:t>
                        </m:r>
                      </m:e>
                      <m:sub>
                        <m:r>
                          <a:rPr lang="en-US" sz="2000" b="0" i="1" smtClean="0">
                            <a:latin typeface="Cambria Math" charset="0"/>
                            <a:ea typeface="Times New Roman" charset="0"/>
                            <a:cs typeface="Times New Roman" charset="0"/>
                          </a:rPr>
                          <m:t>𝑖</m:t>
                        </m:r>
                      </m:sub>
                    </m:sSub>
                    <m:r>
                      <a:rPr lang="en-US" sz="2000" b="0" i="1" smtClean="0">
                        <a:latin typeface="Cambria Math" charset="0"/>
                        <a:ea typeface="Times New Roman" charset="0"/>
                        <a:cs typeface="Times New Roman" charset="0"/>
                      </a:rPr>
                      <m:t>(∙)}</m:t>
                    </m:r>
                  </m:oMath>
                </a14:m>
                <a:r>
                  <a:rPr lang="en-US" sz="2000" dirty="0" smtClean="0">
                    <a:latin typeface="Times New Roman" charset="0"/>
                    <a:ea typeface="Times New Roman" charset="0"/>
                    <a:cs typeface="Times New Roman" charset="0"/>
                  </a:rPr>
                  <a:t> of the underlying stochastic process </a:t>
                </a:r>
                <a14:m>
                  <m:oMath xmlns:m="http://schemas.openxmlformats.org/officeDocument/2006/math">
                    <m:r>
                      <a:rPr lang="en-US" sz="2000" b="0" i="1" smtClean="0">
                        <a:latin typeface="Cambria Math" charset="0"/>
                        <a:ea typeface="Times New Roman" charset="0"/>
                        <a:cs typeface="Times New Roman" charset="0"/>
                      </a:rPr>
                      <m:t>𝑋</m:t>
                    </m:r>
                    <m:d>
                      <m:dPr>
                        <m:ctrlPr>
                          <a:rPr lang="en-US" sz="2000" b="0" i="1" smtClean="0">
                            <a:latin typeface="Cambria Math" charset="0"/>
                            <a:ea typeface="Times New Roman" charset="0"/>
                            <a:cs typeface="Times New Roman" charset="0"/>
                          </a:rPr>
                        </m:ctrlPr>
                      </m:dPr>
                      <m:e>
                        <m:r>
                          <a:rPr lang="en-US" sz="2000" b="0" i="1" smtClean="0">
                            <a:latin typeface="Cambria Math" charset="0"/>
                            <a:ea typeface="Times New Roman" charset="0"/>
                            <a:cs typeface="Times New Roman" charset="0"/>
                          </a:rPr>
                          <m:t>∙</m:t>
                        </m:r>
                      </m:e>
                    </m:d>
                  </m:oMath>
                </a14:m>
                <a:r>
                  <a:rPr lang="en-US" sz="2000" dirty="0" smtClean="0">
                    <a:latin typeface="Times New Roman" charset="0"/>
                    <a:ea typeface="Times New Roman" charset="0"/>
                    <a:cs typeface="Times New Roman" charset="0"/>
                  </a:rPr>
                  <a:t>.</a:t>
                </a:r>
                <a:endParaRPr lang="en-US" sz="2000" dirty="0">
                  <a:latin typeface="Times New Roman" charset="0"/>
                  <a:ea typeface="Times New Roman" charset="0"/>
                  <a:cs typeface="Times New Roman"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77334" y="1563689"/>
                <a:ext cx="8596668" cy="3880773"/>
              </a:xfrm>
              <a:blipFill rotWithShape="0">
                <a:blip r:embed="rId3"/>
                <a:stretch>
                  <a:fillRect l="-284" t="-943" r="-142" b="-31761"/>
                </a:stretch>
              </a:blipFill>
            </p:spPr>
            <p:txBody>
              <a:bodyPr/>
              <a:lstStyle/>
              <a:p>
                <a:r>
                  <a:rPr lang="en-US">
                    <a:noFill/>
                  </a:rPr>
                  <a:t> </a:t>
                </a:r>
              </a:p>
            </p:txBody>
          </p:sp>
        </mc:Fallback>
      </mc:AlternateContent>
    </p:spTree>
    <p:extLst>
      <p:ext uri="{BB962C8B-B14F-4D97-AF65-F5344CB8AC3E}">
        <p14:creationId xmlns:p14="http://schemas.microsoft.com/office/powerpoint/2010/main" val="16737499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Times New Roman" charset="0"/>
                <a:ea typeface="Times New Roman" charset="0"/>
                <a:cs typeface="Times New Roman" charset="0"/>
              </a:rPr>
              <a:t>Distance for Sparse and Irregular Data</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77334" y="1498600"/>
                <a:ext cx="8596668" cy="4202111"/>
              </a:xfrm>
            </p:spPr>
            <p:txBody>
              <a:bodyPr>
                <a:noAutofit/>
              </a:bodyPr>
              <a:lstStyle/>
              <a:p>
                <a:r>
                  <a:rPr lang="en-US" sz="2000" dirty="0" smtClean="0">
                    <a:latin typeface="Times New Roman" charset="0"/>
                    <a:ea typeface="Times New Roman" charset="0"/>
                    <a:cs typeface="Times New Roman" charset="0"/>
                  </a:rPr>
                  <a:t>Recall that </a:t>
                </a:r>
                <a14:m>
                  <m:oMath xmlns:m="http://schemas.openxmlformats.org/officeDocument/2006/math">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𝑋</m:t>
                        </m:r>
                      </m:e>
                      <m:sub>
                        <m:r>
                          <a:rPr lang="en-US" sz="2000" i="1">
                            <a:latin typeface="Cambria Math" charset="0"/>
                            <a:ea typeface="Times New Roman" charset="0"/>
                            <a:cs typeface="Times New Roman" charset="0"/>
                          </a:rPr>
                          <m:t>𝑖</m:t>
                        </m:r>
                      </m:sub>
                    </m:sSub>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𝑡</m:t>
                        </m:r>
                      </m:e>
                    </m:d>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𝜇</m:t>
                    </m:r>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𝑡</m:t>
                        </m:r>
                      </m:e>
                    </m:d>
                    <m:r>
                      <a:rPr lang="en-US" sz="2000" i="1">
                        <a:latin typeface="Cambria Math" charset="0"/>
                        <a:ea typeface="Times New Roman" charset="0"/>
                        <a:cs typeface="Times New Roman" charset="0"/>
                      </a:rPr>
                      <m:t>+</m:t>
                    </m:r>
                    <m:nary>
                      <m:naryPr>
                        <m:chr m:val="∑"/>
                        <m:ctrlPr>
                          <a:rPr lang="is-IS" sz="2000" i="1">
                            <a:latin typeface="Cambria Math" charset="0"/>
                            <a:ea typeface="Times New Roman" charset="0"/>
                            <a:cs typeface="Times New Roman" charset="0"/>
                          </a:rPr>
                        </m:ctrlPr>
                      </m:naryPr>
                      <m:sub>
                        <m:r>
                          <m:rPr>
                            <m:brk m:alnAt="23"/>
                          </m:rPr>
                          <a:rPr lang="en-US" sz="2000" i="1">
                            <a:latin typeface="Cambria Math" charset="0"/>
                            <a:ea typeface="Times New Roman" charset="0"/>
                            <a:cs typeface="Times New Roman" charset="0"/>
                          </a:rPr>
                          <m:t>𝑘</m:t>
                        </m:r>
                        <m:r>
                          <a:rPr lang="en-US" sz="2000" i="1">
                            <a:latin typeface="Cambria Math" charset="0"/>
                            <a:ea typeface="Times New Roman" charset="0"/>
                            <a:cs typeface="Times New Roman" charset="0"/>
                          </a:rPr>
                          <m:t>=1</m:t>
                        </m:r>
                      </m:sub>
                      <m:sup>
                        <m:r>
                          <a:rPr lang="is-IS" sz="2000" i="1">
                            <a:latin typeface="Cambria Math" charset="0"/>
                            <a:ea typeface="Times New Roman" charset="0"/>
                            <a:cs typeface="Times New Roman" charset="0"/>
                          </a:rPr>
                          <m:t>∞</m:t>
                        </m:r>
                      </m:sup>
                      <m:e>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𝑠</m:t>
                            </m:r>
                          </m:e>
                          <m:sub>
                            <m:r>
                              <a:rPr lang="en-US" sz="2000" i="1">
                                <a:latin typeface="Cambria Math" charset="0"/>
                                <a:ea typeface="Times New Roman" charset="0"/>
                                <a:cs typeface="Times New Roman" charset="0"/>
                              </a:rPr>
                              <m:t>𝑖𝑘</m:t>
                            </m:r>
                          </m:sub>
                        </m:sSub>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𝑤</m:t>
                            </m:r>
                          </m:e>
                          <m:sub>
                            <m:r>
                              <a:rPr lang="en-US" sz="2000" i="1">
                                <a:latin typeface="Cambria Math" charset="0"/>
                                <a:ea typeface="Times New Roman" charset="0"/>
                                <a:cs typeface="Times New Roman" charset="0"/>
                              </a:rPr>
                              <m:t>𝑘</m:t>
                            </m:r>
                          </m:sub>
                        </m:sSub>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𝑡</m:t>
                        </m:r>
                        <m:r>
                          <a:rPr lang="en-US" sz="2000" i="1">
                            <a:latin typeface="Cambria Math" charset="0"/>
                            <a:ea typeface="Times New Roman" charset="0"/>
                            <a:cs typeface="Times New Roman" charset="0"/>
                          </a:rPr>
                          <m:t>)</m:t>
                        </m:r>
                      </m:e>
                    </m:nary>
                  </m:oMath>
                </a14:m>
                <a:r>
                  <a:rPr lang="en-US" sz="2000" dirty="0" smtClean="0">
                    <a:latin typeface="Times New Roman" charset="0"/>
                    <a:ea typeface="Times New Roman" charset="0"/>
                    <a:cs typeface="Times New Roman" charset="0"/>
                  </a:rPr>
                  <a:t>, </a:t>
                </a:r>
                <a:r>
                  <a:rPr lang="en-US" sz="2000" dirty="0" err="1">
                    <a:latin typeface="Times New Roman" charset="0"/>
                    <a:ea typeface="Times New Roman" charset="0"/>
                    <a:cs typeface="Times New Roman" charset="0"/>
                  </a:rPr>
                  <a:t>Parzeval’s</a:t>
                </a:r>
                <a:r>
                  <a:rPr lang="en-US" sz="2000" dirty="0">
                    <a:latin typeface="Times New Roman" charset="0"/>
                    <a:ea typeface="Times New Roman" charset="0"/>
                    <a:cs typeface="Times New Roman" charset="0"/>
                  </a:rPr>
                  <a:t> </a:t>
                </a:r>
                <a:r>
                  <a:rPr lang="en-US" sz="2000" dirty="0" smtClean="0">
                    <a:latin typeface="Times New Roman" charset="0"/>
                    <a:ea typeface="Times New Roman" charset="0"/>
                    <a:cs typeface="Times New Roman" charset="0"/>
                  </a:rPr>
                  <a:t>identity implies that </a:t>
                </a:r>
                <a:r>
                  <a:rPr lang="en-US" sz="2000" dirty="0" smtClean="0">
                    <a:latin typeface="Times New Roman" charset="0"/>
                    <a:ea typeface="Times New Roman" charset="0"/>
                    <a:cs typeface="Times New Roman" charset="0"/>
                  </a:rPr>
                  <a:t>the </a:t>
                </a:r>
                <a14:m>
                  <m:oMath xmlns:m="http://schemas.openxmlformats.org/officeDocument/2006/math">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𝐿</m:t>
                        </m:r>
                      </m:e>
                      <m:sub>
                        <m:r>
                          <a:rPr lang="en-US" sz="2000" i="1">
                            <a:latin typeface="Cambria Math" charset="0"/>
                            <a:ea typeface="Times New Roman" charset="0"/>
                            <a:cs typeface="Times New Roman" charset="0"/>
                          </a:rPr>
                          <m:t>2</m:t>
                        </m:r>
                      </m:sub>
                    </m:sSub>
                  </m:oMath>
                </a14:m>
                <a:r>
                  <a:rPr lang="en-US" sz="2000" dirty="0">
                    <a:latin typeface="Times New Roman" charset="0"/>
                    <a:ea typeface="Times New Roman" charset="0"/>
                    <a:cs typeface="Times New Roman" charset="0"/>
                  </a:rPr>
                  <a:t> distance between two curves </a:t>
                </a:r>
                <a14:m>
                  <m:oMath xmlns:m="http://schemas.openxmlformats.org/officeDocument/2006/math">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𝑋</m:t>
                        </m:r>
                      </m:e>
                      <m:sub>
                        <m:r>
                          <a:rPr lang="en-US" sz="2000" i="1">
                            <a:latin typeface="Cambria Math" charset="0"/>
                            <a:ea typeface="Times New Roman" charset="0"/>
                            <a:cs typeface="Times New Roman" charset="0"/>
                          </a:rPr>
                          <m:t>𝑖</m:t>
                        </m:r>
                      </m:sub>
                    </m:sSub>
                  </m:oMath>
                </a14:m>
                <a:r>
                  <a:rPr lang="en-US" sz="2000" dirty="0">
                    <a:latin typeface="Times New Roman" charset="0"/>
                    <a:ea typeface="Times New Roman" charset="0"/>
                    <a:cs typeface="Times New Roman" charset="0"/>
                  </a:rPr>
                  <a:t> and </a:t>
                </a:r>
                <a14:m>
                  <m:oMath xmlns:m="http://schemas.openxmlformats.org/officeDocument/2006/math">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𝑋</m:t>
                        </m:r>
                      </m:e>
                      <m:sub>
                        <m:r>
                          <a:rPr lang="en-US" sz="2000" i="1">
                            <a:latin typeface="Cambria Math" charset="0"/>
                            <a:ea typeface="Times New Roman" charset="0"/>
                            <a:cs typeface="Times New Roman" charset="0"/>
                          </a:rPr>
                          <m:t>𝑗</m:t>
                        </m:r>
                      </m:sub>
                    </m:sSub>
                  </m:oMath>
                </a14:m>
                <a:r>
                  <a:rPr lang="en-US" sz="2000" dirty="0" smtClean="0">
                    <a:latin typeface="Times New Roman" charset="0"/>
                    <a:ea typeface="Times New Roman" charset="0"/>
                    <a:cs typeface="Times New Roman" charset="0"/>
                  </a:rPr>
                  <a:t> can be written </a:t>
                </a:r>
                <a:r>
                  <a:rPr lang="en-US" sz="2000" dirty="0" smtClean="0">
                    <a:latin typeface="Times New Roman" charset="0"/>
                    <a:ea typeface="Times New Roman" charset="0"/>
                    <a:cs typeface="Times New Roman" charset="0"/>
                  </a:rPr>
                  <a:t>as</a:t>
                </a:r>
                <a:endParaRPr lang="en-US" sz="2000" dirty="0" smtClean="0">
                  <a:latin typeface="Times New Roman" charset="0"/>
                  <a:ea typeface="Times New Roman" charset="0"/>
                  <a:cs typeface="Times New Roman" charset="0"/>
                </a:endParaRPr>
              </a:p>
              <a:p>
                <a:pPr marL="0" indent="0" algn="ctr">
                  <a:buNone/>
                </a:pPr>
                <a14:m>
                  <m:oMath xmlns:m="http://schemas.openxmlformats.org/officeDocument/2006/math">
                    <m:r>
                      <a:rPr lang="en-US" sz="2000" i="1">
                        <a:latin typeface="Cambria Math" charset="0"/>
                        <a:ea typeface="Times New Roman" charset="0"/>
                        <a:cs typeface="Times New Roman" charset="0"/>
                      </a:rPr>
                      <m:t>𝐷</m:t>
                    </m:r>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𝑖</m:t>
                        </m:r>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𝑗</m:t>
                        </m:r>
                      </m:e>
                    </m:d>
                    <m:r>
                      <a:rPr lang="en-US" sz="2000" i="1">
                        <a:latin typeface="Cambria Math" charset="0"/>
                        <a:ea typeface="Times New Roman" charset="0"/>
                        <a:cs typeface="Times New Roman" charset="0"/>
                      </a:rPr>
                      <m:t>=</m:t>
                    </m:r>
                    <m:sSub>
                      <m:sSubPr>
                        <m:ctrlPr>
                          <a:rPr lang="en-US" sz="2000" i="1" smtClean="0">
                            <a:latin typeface="Cambria Math" charset="0"/>
                            <a:ea typeface="Times New Roman" charset="0"/>
                            <a:cs typeface="Times New Roman" charset="0"/>
                          </a:rPr>
                        </m:ctrlPr>
                      </m:sSubPr>
                      <m:e>
                        <m:d>
                          <m:dPr>
                            <m:begChr m:val="‖"/>
                            <m:endChr m:val="‖"/>
                            <m:ctrlPr>
                              <a:rPr lang="en-US" sz="2000" i="1" smtClean="0">
                                <a:latin typeface="Cambria Math" charset="0"/>
                                <a:ea typeface="Times New Roman" charset="0"/>
                                <a:cs typeface="Times New Roman" charset="0"/>
                              </a:rPr>
                            </m:ctrlPr>
                          </m:dPr>
                          <m:e>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𝑋</m:t>
                                </m:r>
                              </m:e>
                              <m:sub>
                                <m:r>
                                  <a:rPr lang="en-US" sz="2000" i="1">
                                    <a:latin typeface="Cambria Math" charset="0"/>
                                    <a:ea typeface="Times New Roman" charset="0"/>
                                    <a:cs typeface="Times New Roman" charset="0"/>
                                  </a:rPr>
                                  <m:t>𝑖</m:t>
                                </m:r>
                              </m:sub>
                            </m:sSub>
                            <m:r>
                              <a:rPr lang="en-US" sz="2000" b="0" i="1" smtClean="0">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𝑋</m:t>
                                </m:r>
                              </m:e>
                              <m:sub>
                                <m:r>
                                  <a:rPr lang="en-US" sz="2000" b="0" i="1" smtClean="0">
                                    <a:latin typeface="Cambria Math" charset="0"/>
                                    <a:ea typeface="Times New Roman" charset="0"/>
                                    <a:cs typeface="Times New Roman" charset="0"/>
                                  </a:rPr>
                                  <m:t>𝑗</m:t>
                                </m:r>
                              </m:sub>
                            </m:sSub>
                          </m:e>
                        </m:d>
                      </m:e>
                      <m:sub>
                        <m:r>
                          <a:rPr lang="en-US" sz="2000" b="0" i="1" smtClean="0">
                            <a:latin typeface="Cambria Math" charset="0"/>
                            <a:ea typeface="Times New Roman" charset="0"/>
                            <a:cs typeface="Times New Roman" charset="0"/>
                          </a:rPr>
                          <m:t>2</m:t>
                        </m:r>
                      </m:sub>
                    </m:sSub>
                    <m:r>
                      <a:rPr lang="en-US" sz="2000" b="0" i="1" smtClean="0">
                        <a:latin typeface="Cambria Math" charset="0"/>
                        <a:ea typeface="Times New Roman" charset="0"/>
                        <a:cs typeface="Times New Roman" charset="0"/>
                      </a:rPr>
                      <m:t>=</m:t>
                    </m:r>
                    <m:sSup>
                      <m:sSupPr>
                        <m:ctrlPr>
                          <a:rPr lang="en-US" sz="2000" b="0" i="1" smtClean="0">
                            <a:latin typeface="Cambria Math" charset="0"/>
                            <a:ea typeface="Times New Roman" charset="0"/>
                            <a:cs typeface="Times New Roman" charset="0"/>
                          </a:rPr>
                        </m:ctrlPr>
                      </m:sSupPr>
                      <m:e>
                        <m:r>
                          <a:rPr lang="en-US" sz="2000" b="0" i="1" smtClean="0">
                            <a:latin typeface="Cambria Math" charset="0"/>
                            <a:ea typeface="Times New Roman" charset="0"/>
                            <a:cs typeface="Times New Roman" charset="0"/>
                          </a:rPr>
                          <m:t>{</m:t>
                        </m:r>
                        <m:nary>
                          <m:naryPr>
                            <m:chr m:val="∑"/>
                            <m:ctrlPr>
                              <a:rPr lang="is-IS" sz="2000" b="0" i="1" smtClean="0">
                                <a:latin typeface="Cambria Math" charset="0"/>
                                <a:ea typeface="Times New Roman" charset="0"/>
                                <a:cs typeface="Times New Roman" charset="0"/>
                              </a:rPr>
                            </m:ctrlPr>
                          </m:naryPr>
                          <m:sub>
                            <m:r>
                              <m:rPr>
                                <m:brk m:alnAt="23"/>
                              </m:rPr>
                              <a:rPr lang="en-US" sz="2000" b="0" i="1" smtClean="0">
                                <a:latin typeface="Cambria Math" charset="0"/>
                                <a:ea typeface="Times New Roman" charset="0"/>
                                <a:cs typeface="Times New Roman" charset="0"/>
                              </a:rPr>
                              <m:t>𝑘</m:t>
                            </m:r>
                            <m:r>
                              <a:rPr lang="en-US" sz="2000" b="0" i="1" smtClean="0">
                                <a:latin typeface="Cambria Math" charset="0"/>
                                <a:ea typeface="Times New Roman" charset="0"/>
                                <a:cs typeface="Times New Roman" charset="0"/>
                              </a:rPr>
                              <m:t>=1</m:t>
                            </m:r>
                          </m:sub>
                          <m:sup>
                            <m:r>
                              <a:rPr lang="is-IS" sz="2000" b="0" i="1" smtClean="0">
                                <a:latin typeface="Cambria Math" charset="0"/>
                                <a:ea typeface="Cambria Math" charset="0"/>
                                <a:cs typeface="Cambria Math" charset="0"/>
                              </a:rPr>
                              <m:t>∞</m:t>
                            </m:r>
                          </m:sup>
                          <m:e>
                            <m:sSup>
                              <m:sSupPr>
                                <m:ctrlPr>
                                  <a:rPr lang="is-IS" sz="2000" b="0" i="1" smtClean="0">
                                    <a:latin typeface="Cambria Math" charset="0"/>
                                    <a:ea typeface="Times New Roman" charset="0"/>
                                    <a:cs typeface="Times New Roman" charset="0"/>
                                  </a:rPr>
                                </m:ctrlPr>
                              </m:sSupPr>
                              <m:e>
                                <m:r>
                                  <a:rPr lang="en-US" sz="2000" b="0" i="1" smtClean="0">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𝑠</m:t>
                                    </m:r>
                                  </m:e>
                                  <m:sub>
                                    <m:r>
                                      <a:rPr lang="en-US" sz="2000" i="1">
                                        <a:latin typeface="Cambria Math" charset="0"/>
                                        <a:ea typeface="Times New Roman" charset="0"/>
                                        <a:cs typeface="Times New Roman" charset="0"/>
                                      </a:rPr>
                                      <m:t>𝑖𝑘</m:t>
                                    </m:r>
                                  </m:sub>
                                </m:sSub>
                                <m:r>
                                  <a:rPr lang="en-US" sz="2000" b="0" i="1" smtClean="0">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𝑠</m:t>
                                    </m:r>
                                  </m:e>
                                  <m:sub>
                                    <m:r>
                                      <a:rPr lang="en-US" sz="2000" b="0" i="1" smtClean="0">
                                        <a:latin typeface="Cambria Math" charset="0"/>
                                        <a:ea typeface="Times New Roman" charset="0"/>
                                        <a:cs typeface="Times New Roman" charset="0"/>
                                      </a:rPr>
                                      <m:t>𝑗</m:t>
                                    </m:r>
                                    <m:r>
                                      <a:rPr lang="en-US" sz="2000" i="1">
                                        <a:latin typeface="Cambria Math" charset="0"/>
                                        <a:ea typeface="Times New Roman" charset="0"/>
                                        <a:cs typeface="Times New Roman" charset="0"/>
                                      </a:rPr>
                                      <m:t>𝑘</m:t>
                                    </m:r>
                                  </m:sub>
                                </m:sSub>
                                <m:r>
                                  <a:rPr lang="en-US" sz="2000" b="0" i="1" smtClean="0">
                                    <a:latin typeface="Cambria Math" charset="0"/>
                                    <a:ea typeface="Times New Roman" charset="0"/>
                                    <a:cs typeface="Times New Roman" charset="0"/>
                                  </a:rPr>
                                  <m:t>)</m:t>
                                </m:r>
                              </m:e>
                              <m:sup>
                                <m:r>
                                  <a:rPr lang="en-US" sz="2000" b="0" i="1" smtClean="0">
                                    <a:latin typeface="Cambria Math" charset="0"/>
                                    <a:ea typeface="Times New Roman" charset="0"/>
                                    <a:cs typeface="Times New Roman" charset="0"/>
                                  </a:rPr>
                                  <m:t>2</m:t>
                                </m:r>
                              </m:sup>
                            </m:sSup>
                          </m:e>
                        </m:nary>
                        <m:r>
                          <a:rPr lang="en-US" sz="2000" b="0" i="1" smtClean="0">
                            <a:latin typeface="Cambria Math" charset="0"/>
                            <a:ea typeface="Times New Roman" charset="0"/>
                            <a:cs typeface="Times New Roman" charset="0"/>
                          </a:rPr>
                          <m:t>}</m:t>
                        </m:r>
                      </m:e>
                      <m:sup>
                        <m:r>
                          <a:rPr lang="en-US" sz="2000" b="0" i="1" smtClean="0">
                            <a:latin typeface="Cambria Math" charset="0"/>
                            <a:ea typeface="Times New Roman" charset="0"/>
                            <a:cs typeface="Times New Roman" charset="0"/>
                          </a:rPr>
                          <m:t>1/2</m:t>
                        </m:r>
                      </m:sup>
                    </m:sSup>
                  </m:oMath>
                </a14:m>
                <a:r>
                  <a:rPr lang="en-US" sz="2000" dirty="0" smtClean="0">
                    <a:latin typeface="Times New Roman" charset="0"/>
                    <a:ea typeface="Times New Roman" charset="0"/>
                    <a:cs typeface="Times New Roman" charset="0"/>
                  </a:rPr>
                  <a:t>,</a:t>
                </a:r>
              </a:p>
              <a:p>
                <a:pPr marL="400050" lvl="1" indent="0">
                  <a:buNone/>
                </a:pPr>
                <a:r>
                  <a:rPr lang="en-US" sz="2000" dirty="0">
                    <a:latin typeface="Times New Roman" charset="0"/>
                    <a:ea typeface="Times New Roman" charset="0"/>
                    <a:cs typeface="Times New Roman" charset="0"/>
                  </a:rPr>
                  <a:t>t</a:t>
                </a:r>
                <a:r>
                  <a:rPr lang="en-US" sz="2000" dirty="0" smtClean="0">
                    <a:latin typeface="Times New Roman" charset="0"/>
                    <a:ea typeface="Times New Roman" charset="0"/>
                    <a:cs typeface="Times New Roman" charset="0"/>
                  </a:rPr>
                  <a:t>hen we get</a:t>
                </a:r>
              </a:p>
              <a:p>
                <a:pPr marL="0" indent="0" algn="ctr">
                  <a:buNone/>
                </a:pPr>
                <a14:m>
                  <m:oMath xmlns:m="http://schemas.openxmlformats.org/officeDocument/2006/math">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𝐷</m:t>
                        </m:r>
                      </m:e>
                    </m:acc>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𝑖</m:t>
                        </m:r>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𝑗</m:t>
                        </m:r>
                      </m:e>
                    </m:d>
                    <m:r>
                      <a:rPr lang="en-US" sz="2000" i="1">
                        <a:latin typeface="Cambria Math" charset="0"/>
                        <a:ea typeface="Times New Roman" charset="0"/>
                        <a:cs typeface="Times New Roman" charset="0"/>
                      </a:rPr>
                      <m:t>=</m:t>
                    </m:r>
                    <m:sSup>
                      <m:sSupPr>
                        <m:ctrlPr>
                          <a:rPr lang="en-US" sz="2000" i="1">
                            <a:latin typeface="Cambria Math" charset="0"/>
                            <a:ea typeface="Times New Roman" charset="0"/>
                            <a:cs typeface="Times New Roman" charset="0"/>
                          </a:rPr>
                        </m:ctrlPr>
                      </m:sSupPr>
                      <m:e>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𝐸</m:t>
                        </m:r>
                        <m:r>
                          <a:rPr lang="en-US" sz="2000" i="1">
                            <a:latin typeface="Cambria Math" charset="0"/>
                            <a:ea typeface="Times New Roman" charset="0"/>
                            <a:cs typeface="Times New Roman" charset="0"/>
                          </a:rPr>
                          <m:t>(</m:t>
                        </m:r>
                        <m:sSup>
                          <m:sSupPr>
                            <m:ctrlPr>
                              <a:rPr lang="en-US" sz="2000" i="1">
                                <a:latin typeface="Cambria Math" charset="0"/>
                                <a:ea typeface="Times New Roman" charset="0"/>
                                <a:cs typeface="Times New Roman" charset="0"/>
                              </a:rPr>
                            </m:ctrlPr>
                          </m:sSupPr>
                          <m:e>
                            <m:r>
                              <a:rPr lang="en-US" sz="2000" i="1">
                                <a:latin typeface="Cambria Math" charset="0"/>
                                <a:ea typeface="Times New Roman" charset="0"/>
                                <a:cs typeface="Times New Roman" charset="0"/>
                              </a:rPr>
                              <m:t>𝐷</m:t>
                            </m:r>
                          </m:e>
                          <m:sup>
                            <m:r>
                              <a:rPr lang="en-US" sz="2000" i="1">
                                <a:latin typeface="Cambria Math" charset="0"/>
                                <a:ea typeface="Times New Roman" charset="0"/>
                                <a:cs typeface="Times New Roman" charset="0"/>
                              </a:rPr>
                              <m:t>2</m:t>
                            </m:r>
                          </m:sup>
                        </m:s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𝑖</m:t>
                            </m:r>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𝑗</m:t>
                            </m:r>
                          </m:e>
                        </m:d>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𝑗</m:t>
                            </m:r>
                          </m:sub>
                        </m:sSub>
                        <m:r>
                          <a:rPr lang="en-US" sz="2000" i="1">
                            <a:latin typeface="Cambria Math" charset="0"/>
                            <a:ea typeface="Times New Roman" charset="0"/>
                            <a:cs typeface="Times New Roman" charset="0"/>
                          </a:rPr>
                          <m:t>)}</m:t>
                        </m:r>
                      </m:e>
                      <m:sup>
                        <m:r>
                          <a:rPr lang="en-US" sz="2000" i="1">
                            <a:latin typeface="Cambria Math" charset="0"/>
                            <a:ea typeface="Times New Roman" charset="0"/>
                            <a:cs typeface="Times New Roman" charset="0"/>
                          </a:rPr>
                          <m:t>1/2</m:t>
                        </m:r>
                      </m:sup>
                    </m:sSup>
                    <m:r>
                      <a:rPr lang="en-US" sz="2000" b="0" i="1" smtClean="0">
                        <a:latin typeface="Cambria Math" charset="0"/>
                        <a:ea typeface="Times New Roman" charset="0"/>
                        <a:cs typeface="Times New Roman" charset="0"/>
                      </a:rPr>
                      <m:t> </m:t>
                    </m:r>
                    <m:r>
                      <a:rPr lang="en-US" sz="2000" b="0" i="1" smtClean="0">
                        <a:latin typeface="Cambria Math" charset="0"/>
                        <a:ea typeface="Times New Roman" charset="0"/>
                        <a:cs typeface="Times New Roman" charset="0"/>
                      </a:rPr>
                      <m:t>=</m:t>
                    </m:r>
                    <m:sSup>
                      <m:sSupPr>
                        <m:ctrlPr>
                          <a:rPr lang="en-US" sz="2000" b="0" i="1" smtClean="0">
                            <a:latin typeface="Cambria Math" charset="0"/>
                            <a:ea typeface="Times New Roman" charset="0"/>
                            <a:cs typeface="Times New Roman" charset="0"/>
                          </a:rPr>
                        </m:ctrlPr>
                      </m:sSupPr>
                      <m:e>
                        <m:d>
                          <m:dPr>
                            <m:begChr m:val="{"/>
                            <m:endChr m:val="}"/>
                            <m:ctrlPr>
                              <a:rPr lang="en-US" sz="2000" b="0" i="1" smtClean="0">
                                <a:latin typeface="Cambria Math" charset="0"/>
                                <a:ea typeface="Times New Roman" charset="0"/>
                                <a:cs typeface="Times New Roman" charset="0"/>
                              </a:rPr>
                            </m:ctrlPr>
                          </m:dPr>
                          <m:e>
                            <m:r>
                              <a:rPr lang="en-US" sz="2000" b="0" i="1" smtClean="0">
                                <a:latin typeface="Cambria Math" charset="0"/>
                                <a:ea typeface="Times New Roman" charset="0"/>
                                <a:cs typeface="Times New Roman" charset="0"/>
                              </a:rPr>
                              <m:t>𝐸</m:t>
                            </m:r>
                            <m:d>
                              <m:dPr>
                                <m:ctrlPr>
                                  <a:rPr lang="en-US" sz="2000" b="0" i="1" smtClean="0">
                                    <a:latin typeface="Cambria Math" charset="0"/>
                                    <a:ea typeface="Times New Roman" charset="0"/>
                                    <a:cs typeface="Times New Roman" charset="0"/>
                                  </a:rPr>
                                </m:ctrlPr>
                              </m:dPr>
                              <m:e>
                                <m:nary>
                                  <m:naryPr>
                                    <m:chr m:val="∑"/>
                                    <m:ctrlPr>
                                      <a:rPr lang="is-IS" sz="2000" i="1">
                                        <a:latin typeface="Cambria Math" charset="0"/>
                                        <a:ea typeface="Times New Roman" charset="0"/>
                                        <a:cs typeface="Times New Roman" charset="0"/>
                                      </a:rPr>
                                    </m:ctrlPr>
                                  </m:naryPr>
                                  <m:sub>
                                    <m:r>
                                      <m:rPr>
                                        <m:brk m:alnAt="23"/>
                                      </m:rPr>
                                      <a:rPr lang="en-US" sz="2000" i="1">
                                        <a:latin typeface="Cambria Math" charset="0"/>
                                        <a:ea typeface="Times New Roman" charset="0"/>
                                        <a:cs typeface="Times New Roman" charset="0"/>
                                      </a:rPr>
                                      <m:t>𝑘</m:t>
                                    </m:r>
                                    <m:r>
                                      <a:rPr lang="en-US" sz="2000" i="1">
                                        <a:latin typeface="Cambria Math" charset="0"/>
                                        <a:ea typeface="Times New Roman" charset="0"/>
                                        <a:cs typeface="Times New Roman" charset="0"/>
                                      </a:rPr>
                                      <m:t>=1</m:t>
                                    </m:r>
                                  </m:sub>
                                  <m:sup>
                                    <m:r>
                                      <a:rPr lang="is-IS" sz="2000" i="1">
                                        <a:latin typeface="Cambria Math" charset="0"/>
                                        <a:ea typeface="Cambria Math" charset="0"/>
                                        <a:cs typeface="Cambria Math" charset="0"/>
                                      </a:rPr>
                                      <m:t>∞</m:t>
                                    </m:r>
                                  </m:sup>
                                  <m:e>
                                    <m:sSup>
                                      <m:sSupPr>
                                        <m:ctrlPr>
                                          <a:rPr lang="is-IS" sz="2000" i="1">
                                            <a:latin typeface="Cambria Math" charset="0"/>
                                            <a:ea typeface="Times New Roman" charset="0"/>
                                            <a:cs typeface="Times New Roman" charset="0"/>
                                          </a:rPr>
                                        </m:ctrlPr>
                                      </m:sSupPr>
                                      <m:e>
                                        <m:d>
                                          <m:dPr>
                                            <m:ctrlPr>
                                              <a:rPr lang="en-US" sz="2000" i="1">
                                                <a:latin typeface="Cambria Math" charset="0"/>
                                                <a:ea typeface="Times New Roman" charset="0"/>
                                                <a:cs typeface="Times New Roman" charset="0"/>
                                              </a:rPr>
                                            </m:ctrlPr>
                                          </m:dPr>
                                          <m:e>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𝑠</m:t>
                                                </m:r>
                                              </m:e>
                                              <m:sub>
                                                <m:r>
                                                  <a:rPr lang="en-US" sz="2000" i="1">
                                                    <a:latin typeface="Cambria Math" charset="0"/>
                                                    <a:ea typeface="Times New Roman" charset="0"/>
                                                    <a:cs typeface="Times New Roman" charset="0"/>
                                                  </a:rPr>
                                                  <m:t>𝑖𝑘</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𝑠</m:t>
                                                </m:r>
                                              </m:e>
                                              <m:sub>
                                                <m:r>
                                                  <a:rPr lang="en-US" sz="2000" i="1">
                                                    <a:latin typeface="Cambria Math" charset="0"/>
                                                    <a:ea typeface="Times New Roman" charset="0"/>
                                                    <a:cs typeface="Times New Roman" charset="0"/>
                                                  </a:rPr>
                                                  <m:t>𝑗𝑘</m:t>
                                                </m:r>
                                              </m:sub>
                                            </m:sSub>
                                          </m:e>
                                        </m:d>
                                      </m:e>
                                      <m:sup>
                                        <m:r>
                                          <a:rPr lang="en-US" sz="2000" i="1">
                                            <a:latin typeface="Cambria Math" charset="0"/>
                                            <a:ea typeface="Times New Roman" charset="0"/>
                                            <a:cs typeface="Times New Roman" charset="0"/>
                                          </a:rPr>
                                          <m:t>2</m:t>
                                        </m:r>
                                      </m:sup>
                                    </m:sSup>
                                  </m:e>
                                </m:nary>
                              </m:e>
                              <m:e>
                                <m:sSub>
                                  <m:sSubPr>
                                    <m:ctrlPr>
                                      <a:rPr lang="en-US" sz="2000" i="1" smtClean="0">
                                        <a:latin typeface="Cambria Math" charset="0"/>
                                        <a:ea typeface="Times New Roman" charset="0"/>
                                        <a:cs typeface="Times New Roman" charset="0"/>
                                      </a:rPr>
                                    </m:ctrlPr>
                                  </m:sSubPr>
                                  <m:e>
                                    <m:r>
                                      <a:rPr lang="en-US" sz="2000" b="0" i="1" smtClean="0">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r>
                                  <a:rPr lang="en-US" sz="2000" b="0" i="1" smtClean="0">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b="0" i="1" smtClean="0">
                                        <a:latin typeface="Cambria Math" charset="0"/>
                                        <a:ea typeface="Times New Roman" charset="0"/>
                                        <a:cs typeface="Times New Roman" charset="0"/>
                                      </a:rPr>
                                      <m:t>𝑌</m:t>
                                    </m:r>
                                  </m:e>
                                  <m:sub>
                                    <m:r>
                                      <a:rPr lang="en-US" sz="2000" b="0" i="1" smtClean="0">
                                        <a:latin typeface="Cambria Math" charset="0"/>
                                        <a:ea typeface="Times New Roman" charset="0"/>
                                        <a:cs typeface="Times New Roman" charset="0"/>
                                      </a:rPr>
                                      <m:t>𝑗</m:t>
                                    </m:r>
                                  </m:sub>
                                </m:sSub>
                              </m:e>
                            </m:d>
                          </m:e>
                        </m:d>
                      </m:e>
                      <m:sup>
                        <m:r>
                          <a:rPr lang="en-US" sz="2000" b="0" i="1" smtClean="0">
                            <a:latin typeface="Cambria Math" charset="0"/>
                            <a:ea typeface="Times New Roman" charset="0"/>
                            <a:cs typeface="Times New Roman" charset="0"/>
                          </a:rPr>
                          <m:t>1/2</m:t>
                        </m:r>
                      </m:sup>
                    </m:sSup>
                  </m:oMath>
                </a14:m>
                <a:r>
                  <a:rPr lang="en-US" sz="2000" dirty="0" smtClean="0">
                    <a:latin typeface="Times New Roman" charset="0"/>
                    <a:ea typeface="Times New Roman" charset="0"/>
                    <a:cs typeface="Times New Roman" charset="0"/>
                  </a:rPr>
                  <a:t>.</a:t>
                </a:r>
              </a:p>
              <a:p>
                <a:r>
                  <a:rPr lang="en-US" sz="2000" dirty="0" smtClean="0">
                    <a:latin typeface="Times New Roman" charset="0"/>
                    <a:ea typeface="Times New Roman" charset="0"/>
                    <a:cs typeface="Times New Roman" charset="0"/>
                  </a:rPr>
                  <a:t>For an integer </a:t>
                </a:r>
                <a14:m>
                  <m:oMath xmlns:m="http://schemas.openxmlformats.org/officeDocument/2006/math">
                    <m:r>
                      <a:rPr lang="en-US" sz="2000" i="1">
                        <a:latin typeface="Cambria Math" charset="0"/>
                        <a:ea typeface="Times New Roman" charset="0"/>
                        <a:cs typeface="Times New Roman" charset="0"/>
                      </a:rPr>
                      <m:t>𝐾</m:t>
                    </m:r>
                    <m:r>
                      <a:rPr lang="en-US" sz="2000" b="0" i="1" smtClean="0">
                        <a:latin typeface="Cambria Math" charset="0"/>
                        <a:ea typeface="Cambria Math" charset="0"/>
                        <a:cs typeface="Cambria Math" charset="0"/>
                      </a:rPr>
                      <m:t>≥1</m:t>
                    </m:r>
                  </m:oMath>
                </a14:m>
                <a:r>
                  <a:rPr lang="en-US" sz="2000" dirty="0" smtClean="0">
                    <a:latin typeface="Times New Roman" charset="0"/>
                    <a:ea typeface="Times New Roman" charset="0"/>
                    <a:cs typeface="Times New Roman" charset="0"/>
                  </a:rPr>
                  <a:t>, we then define truncated versions of </a:t>
                </a:r>
                <a14:m>
                  <m:oMath xmlns:m="http://schemas.openxmlformats.org/officeDocument/2006/math">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𝐷</m:t>
                        </m:r>
                      </m:e>
                    </m:acc>
                  </m:oMath>
                </a14:m>
                <a:r>
                  <a:rPr lang="en-US" sz="2000" dirty="0" smtClean="0">
                    <a:latin typeface="Times New Roman" charset="0"/>
                    <a:ea typeface="Times New Roman" charset="0"/>
                    <a:cs typeface="Times New Roman" charset="0"/>
                  </a:rPr>
                  <a:t> as</a:t>
                </a:r>
              </a:p>
              <a:p>
                <a:pPr marL="0" indent="0" algn="ctr">
                  <a:buNone/>
                </a:pPr>
                <a14:m>
                  <m:oMathPara xmlns:m="http://schemas.openxmlformats.org/officeDocument/2006/math">
                    <m:oMathParaPr>
                      <m:jc m:val="centerGroup"/>
                    </m:oMathParaPr>
                    <m:oMath xmlns:m="http://schemas.openxmlformats.org/officeDocument/2006/math">
                      <m:sSup>
                        <m:sSupPr>
                          <m:ctrlPr>
                            <a:rPr lang="en-US" sz="2000" i="1" smtClean="0">
                              <a:latin typeface="Cambria Math" charset="0"/>
                              <a:ea typeface="Times New Roman" charset="0"/>
                              <a:cs typeface="Times New Roman" charset="0"/>
                            </a:rPr>
                          </m:ctrlPr>
                        </m:sSupPr>
                        <m:e>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𝐷</m:t>
                              </m:r>
                            </m:e>
                          </m:acc>
                        </m:e>
                        <m:sup>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𝐾</m:t>
                          </m:r>
                          <m:r>
                            <a:rPr lang="en-US" sz="2000" b="0" i="1" smtClean="0">
                              <a:latin typeface="Cambria Math" charset="0"/>
                              <a:ea typeface="Times New Roman" charset="0"/>
                              <a:cs typeface="Times New Roman" charset="0"/>
                            </a:rPr>
                            <m:t>)</m:t>
                          </m:r>
                        </m:sup>
                      </m:sSup>
                      <m:d>
                        <m:dPr>
                          <m:ctrlPr>
                            <a:rPr lang="en-US" sz="2000" i="1" smtClean="0">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𝑖</m:t>
                          </m:r>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𝑗</m:t>
                          </m:r>
                        </m:e>
                      </m:d>
                      <m:r>
                        <a:rPr lang="en-US" sz="2000" b="0" i="1" smtClean="0">
                          <a:latin typeface="Cambria Math" charset="0"/>
                          <a:ea typeface="Times New Roman" charset="0"/>
                          <a:cs typeface="Times New Roman" charset="0"/>
                        </a:rPr>
                        <m:t>=</m:t>
                      </m:r>
                      <m:sSup>
                        <m:sSupPr>
                          <m:ctrlPr>
                            <a:rPr lang="en-US" sz="2000" b="0" i="1" smtClean="0">
                              <a:latin typeface="Cambria Math" charset="0"/>
                              <a:ea typeface="Times New Roman" charset="0"/>
                              <a:cs typeface="Times New Roman" charset="0"/>
                            </a:rPr>
                          </m:ctrlPr>
                        </m:sSupPr>
                        <m:e>
                          <m:r>
                            <a:rPr lang="en-US" sz="2000" b="0" i="1" smtClean="0">
                              <a:latin typeface="Cambria Math" charset="0"/>
                              <a:ea typeface="Times New Roman" charset="0"/>
                              <a:cs typeface="Times New Roman" charset="0"/>
                            </a:rPr>
                            <m:t>{</m:t>
                          </m:r>
                          <m:r>
                            <a:rPr lang="en-US" sz="2000" i="1">
                              <a:latin typeface="Cambria Math" charset="0"/>
                              <a:ea typeface="Times New Roman" charset="0"/>
                              <a:cs typeface="Times New Roman" charset="0"/>
                            </a:rPr>
                            <m:t>𝐸</m:t>
                          </m:r>
                          <m:r>
                            <a:rPr lang="en-US" sz="2000" i="1">
                              <a:latin typeface="Cambria Math" charset="0"/>
                              <a:ea typeface="Times New Roman" charset="0"/>
                              <a:cs typeface="Times New Roman" charset="0"/>
                            </a:rPr>
                            <m:t>(</m:t>
                          </m:r>
                          <m:nary>
                            <m:naryPr>
                              <m:chr m:val="∑"/>
                              <m:ctrlPr>
                                <a:rPr lang="is-IS" sz="2000" i="1">
                                  <a:latin typeface="Cambria Math" charset="0"/>
                                  <a:ea typeface="Times New Roman" charset="0"/>
                                  <a:cs typeface="Times New Roman" charset="0"/>
                                </a:rPr>
                              </m:ctrlPr>
                            </m:naryPr>
                            <m:sub>
                              <m:r>
                                <m:rPr>
                                  <m:brk m:alnAt="23"/>
                                </m:rPr>
                                <a:rPr lang="en-US" sz="2000" i="1">
                                  <a:latin typeface="Cambria Math" charset="0"/>
                                  <a:ea typeface="Times New Roman" charset="0"/>
                                  <a:cs typeface="Times New Roman" charset="0"/>
                                </a:rPr>
                                <m:t>𝑘</m:t>
                              </m:r>
                              <m:r>
                                <a:rPr lang="en-US" sz="2000" i="1">
                                  <a:latin typeface="Cambria Math" charset="0"/>
                                  <a:ea typeface="Times New Roman" charset="0"/>
                                  <a:cs typeface="Times New Roman" charset="0"/>
                                </a:rPr>
                                <m:t>=1</m:t>
                              </m:r>
                            </m:sub>
                            <m:sup>
                              <m:r>
                                <a:rPr lang="en-US" sz="2000" b="0" i="1" smtClean="0">
                                  <a:latin typeface="Cambria Math" charset="0"/>
                                  <a:ea typeface="Cambria Math" charset="0"/>
                                  <a:cs typeface="Cambria Math" charset="0"/>
                                </a:rPr>
                                <m:t>𝐾</m:t>
                              </m:r>
                            </m:sup>
                            <m:e>
                              <m:sSup>
                                <m:sSupPr>
                                  <m:ctrlPr>
                                    <a:rPr lang="is-IS" sz="2000" i="1">
                                      <a:latin typeface="Cambria Math" charset="0"/>
                                      <a:ea typeface="Times New Roman" charset="0"/>
                                      <a:cs typeface="Times New Roman" charset="0"/>
                                    </a:rPr>
                                  </m:ctrlPr>
                                </m:sSupPr>
                                <m:e>
                                  <m:d>
                                    <m:dPr>
                                      <m:ctrlPr>
                                        <a:rPr lang="en-US" sz="2000" i="1">
                                          <a:latin typeface="Cambria Math" charset="0"/>
                                          <a:ea typeface="Times New Roman" charset="0"/>
                                          <a:cs typeface="Times New Roman" charset="0"/>
                                        </a:rPr>
                                      </m:ctrlPr>
                                    </m:dPr>
                                    <m:e>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𝑠</m:t>
                                          </m:r>
                                        </m:e>
                                        <m:sub>
                                          <m:r>
                                            <a:rPr lang="en-US" sz="2000" i="1">
                                              <a:latin typeface="Cambria Math" charset="0"/>
                                              <a:ea typeface="Times New Roman" charset="0"/>
                                              <a:cs typeface="Times New Roman" charset="0"/>
                                            </a:rPr>
                                            <m:t>𝑖𝑘</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𝑠</m:t>
                                          </m:r>
                                        </m:e>
                                        <m:sub>
                                          <m:r>
                                            <a:rPr lang="en-US" sz="2000" i="1">
                                              <a:latin typeface="Cambria Math" charset="0"/>
                                              <a:ea typeface="Times New Roman" charset="0"/>
                                              <a:cs typeface="Times New Roman" charset="0"/>
                                            </a:rPr>
                                            <m:t>𝑗𝑘</m:t>
                                          </m:r>
                                        </m:sub>
                                      </m:sSub>
                                    </m:e>
                                  </m:d>
                                </m:e>
                                <m:sup>
                                  <m:r>
                                    <a:rPr lang="en-US" sz="2000" i="1">
                                      <a:latin typeface="Cambria Math" charset="0"/>
                                      <a:ea typeface="Times New Roman" charset="0"/>
                                      <a:cs typeface="Times New Roman" charset="0"/>
                                    </a:rPr>
                                    <m:t>2</m:t>
                                  </m:r>
                                </m:sup>
                              </m:sSup>
                            </m:e>
                          </m:nary>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𝑗</m:t>
                              </m:r>
                            </m:sub>
                          </m:sSub>
                          <m:r>
                            <a:rPr lang="en-US" sz="2000" i="1">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m:t>
                          </m:r>
                        </m:e>
                        <m:sup>
                          <m:r>
                            <a:rPr lang="en-US" sz="2000" b="0" i="1" smtClean="0">
                              <a:latin typeface="Cambria Math" charset="0"/>
                              <a:ea typeface="Times New Roman" charset="0"/>
                              <a:cs typeface="Times New Roman" charset="0"/>
                            </a:rPr>
                            <m:t>1/2</m:t>
                          </m:r>
                        </m:sup>
                      </m:sSup>
                    </m:oMath>
                  </m:oMathPara>
                </a14:m>
                <a:endParaRPr lang="en-US" sz="2000" b="0" dirty="0" smtClean="0">
                  <a:latin typeface="Times New Roman" charset="0"/>
                  <a:ea typeface="Times New Roman" charset="0"/>
                  <a:cs typeface="Times New Roman" charset="0"/>
                </a:endParaRPr>
              </a:p>
              <a:p>
                <a:pPr marL="0" indent="0" algn="ctr">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Times New Roman" charset="0"/>
                          <a:cs typeface="Times New Roman" charset="0"/>
                        </a:rPr>
                        <m:t>=</m:t>
                      </m:r>
                      <m:sSup>
                        <m:sSupPr>
                          <m:ctrlPr>
                            <a:rPr lang="en-US" sz="2000" b="0" i="1" smtClean="0">
                              <a:latin typeface="Cambria Math" charset="0"/>
                              <a:ea typeface="Times New Roman" charset="0"/>
                              <a:cs typeface="Times New Roman" charset="0"/>
                            </a:rPr>
                          </m:ctrlPr>
                        </m:sSupPr>
                        <m:e>
                          <m:r>
                            <a:rPr lang="en-US" sz="2000" b="0" i="1" smtClean="0">
                              <a:latin typeface="Cambria Math" charset="0"/>
                              <a:ea typeface="Times New Roman" charset="0"/>
                              <a:cs typeface="Times New Roman" charset="0"/>
                            </a:rPr>
                            <m:t>{</m:t>
                          </m:r>
                          <m:nary>
                            <m:naryPr>
                              <m:chr m:val="∑"/>
                              <m:ctrlPr>
                                <a:rPr lang="is-IS" sz="2000" i="1">
                                  <a:latin typeface="Cambria Math" charset="0"/>
                                  <a:ea typeface="Times New Roman" charset="0"/>
                                  <a:cs typeface="Times New Roman" charset="0"/>
                                </a:rPr>
                              </m:ctrlPr>
                            </m:naryPr>
                            <m:sub>
                              <m:r>
                                <m:rPr>
                                  <m:brk m:alnAt="23"/>
                                </m:rPr>
                                <a:rPr lang="en-US" sz="2000" i="1">
                                  <a:latin typeface="Cambria Math" charset="0"/>
                                  <a:ea typeface="Times New Roman" charset="0"/>
                                  <a:cs typeface="Times New Roman" charset="0"/>
                                </a:rPr>
                                <m:t>𝑘</m:t>
                              </m:r>
                              <m:r>
                                <a:rPr lang="en-US" sz="2000" i="1">
                                  <a:latin typeface="Cambria Math" charset="0"/>
                                  <a:ea typeface="Times New Roman" charset="0"/>
                                  <a:cs typeface="Times New Roman" charset="0"/>
                                </a:rPr>
                                <m:t>=1</m:t>
                              </m:r>
                            </m:sub>
                            <m:sup>
                              <m:r>
                                <a:rPr lang="en-US" sz="2000" i="1">
                                  <a:latin typeface="Cambria Math" charset="0"/>
                                  <a:ea typeface="Cambria Math" charset="0"/>
                                  <a:cs typeface="Cambria Math" charset="0"/>
                                </a:rPr>
                                <m:t>𝐾</m:t>
                              </m:r>
                            </m:sup>
                            <m:e>
                              <m:sSup>
                                <m:sSupPr>
                                  <m:ctrlPr>
                                    <a:rPr lang="is-IS" sz="2000" i="1" smtClean="0">
                                      <a:latin typeface="Cambria Math" charset="0"/>
                                      <a:ea typeface="Times New Roman" charset="0"/>
                                      <a:cs typeface="Times New Roman" charset="0"/>
                                    </a:rPr>
                                  </m:ctrlPr>
                                </m:sSupPr>
                                <m:e>
                                  <m:r>
                                    <a:rPr lang="en-US" sz="2000" b="0" i="1" smtClean="0">
                                      <a:latin typeface="Cambria Math" charset="0"/>
                                      <a:ea typeface="Times New Roman" charset="0"/>
                                      <a:cs typeface="Times New Roman" charset="0"/>
                                    </a:rPr>
                                    <m:t>𝑣𝑎𝑟</m:t>
                                  </m:r>
                                  <m:d>
                                    <m:dPr>
                                      <m:ctrlPr>
                                        <a:rPr lang="en-US" sz="2000" b="0" i="1" smtClean="0">
                                          <a:latin typeface="Cambria Math" charset="0"/>
                                          <a:ea typeface="Times New Roman" charset="0"/>
                                          <a:cs typeface="Times New Roman" charset="0"/>
                                        </a:rPr>
                                      </m:ctrlPr>
                                    </m:dPr>
                                    <m:e>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𝑠</m:t>
                                          </m:r>
                                        </m:e>
                                        <m:sub>
                                          <m:r>
                                            <a:rPr lang="en-US" sz="2000" i="1">
                                              <a:latin typeface="Cambria Math" charset="0"/>
                                              <a:ea typeface="Times New Roman" charset="0"/>
                                              <a:cs typeface="Times New Roman" charset="0"/>
                                            </a:rPr>
                                            <m:t>𝑖𝑘</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e>
                                  </m:d>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𝑣𝑎𝑟</m:t>
                                  </m:r>
                                  <m:d>
                                    <m:dPr>
                                      <m:ctrlPr>
                                        <a:rPr lang="en-US" sz="2000" b="0" i="1" smtClean="0">
                                          <a:latin typeface="Cambria Math" charset="0"/>
                                          <a:ea typeface="Times New Roman" charset="0"/>
                                          <a:cs typeface="Times New Roman" charset="0"/>
                                        </a:rPr>
                                      </m:ctrlPr>
                                    </m:dPr>
                                    <m:e>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𝑠</m:t>
                                          </m:r>
                                        </m:e>
                                        <m:sub>
                                          <m:r>
                                            <a:rPr lang="en-US" sz="2000" b="0" i="1" smtClean="0">
                                              <a:latin typeface="Cambria Math" charset="0"/>
                                              <a:ea typeface="Times New Roman" charset="0"/>
                                              <a:cs typeface="Times New Roman" charset="0"/>
                                            </a:rPr>
                                            <m:t>𝑗</m:t>
                                          </m:r>
                                          <m:r>
                                            <a:rPr lang="en-US" sz="2000" i="1">
                                              <a:latin typeface="Cambria Math" charset="0"/>
                                              <a:ea typeface="Times New Roman" charset="0"/>
                                              <a:cs typeface="Times New Roman" charset="0"/>
                                            </a:rPr>
                                            <m:t>𝑘</m:t>
                                          </m:r>
                                        </m:sub>
                                      </m:sSub>
                                      <m:r>
                                        <a:rPr lang="en-US" sz="2000" b="0" i="1" smtClean="0">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𝑗</m:t>
                                          </m:r>
                                        </m:sub>
                                      </m:sSub>
                                    </m:e>
                                  </m:d>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𝐸</m:t>
                                  </m:r>
                                  <m:d>
                                    <m:dPr>
                                      <m:ctrlPr>
                                        <a:rPr lang="en-US" sz="2000" b="0" i="1" smtClean="0">
                                          <a:latin typeface="Cambria Math" charset="0"/>
                                          <a:ea typeface="Times New Roman" charset="0"/>
                                          <a:cs typeface="Times New Roman" charset="0"/>
                                        </a:rPr>
                                      </m:ctrlPr>
                                    </m:dPr>
                                    <m:e>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𝑠</m:t>
                                          </m:r>
                                        </m:e>
                                        <m:sub>
                                          <m:r>
                                            <a:rPr lang="en-US" sz="2000" i="1">
                                              <a:latin typeface="Cambria Math" charset="0"/>
                                              <a:ea typeface="Times New Roman" charset="0"/>
                                              <a:cs typeface="Times New Roman" charset="0"/>
                                            </a:rPr>
                                            <m:t>𝑖𝑘</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e>
                                  </m:d>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𝐸</m:t>
                                  </m:r>
                                  <m:r>
                                    <a:rPr lang="en-US" sz="2000" b="0" i="1" smtClean="0">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𝑠</m:t>
                                      </m:r>
                                    </m:e>
                                    <m:sub>
                                      <m:r>
                                        <a:rPr lang="en-US" sz="2000" i="1">
                                          <a:latin typeface="Cambria Math" charset="0"/>
                                          <a:ea typeface="Times New Roman" charset="0"/>
                                          <a:cs typeface="Times New Roman" charset="0"/>
                                        </a:rPr>
                                        <m:t>𝑗𝑘</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𝑗</m:t>
                                      </m:r>
                                    </m:sub>
                                  </m:sSub>
                                  <m:r>
                                    <a:rPr lang="en-US" sz="2000" b="0" i="1" smtClean="0">
                                      <a:latin typeface="Cambria Math" charset="0"/>
                                      <a:ea typeface="Times New Roman" charset="0"/>
                                      <a:cs typeface="Times New Roman" charset="0"/>
                                    </a:rPr>
                                    <m:t>))</m:t>
                                  </m:r>
                                </m:e>
                                <m:sup>
                                  <m:r>
                                    <a:rPr lang="en-US" sz="2000" i="1">
                                      <a:latin typeface="Cambria Math" charset="0"/>
                                      <a:ea typeface="Times New Roman" charset="0"/>
                                      <a:cs typeface="Times New Roman" charset="0"/>
                                    </a:rPr>
                                    <m:t>2</m:t>
                                  </m:r>
                                </m:sup>
                              </m:sSup>
                            </m:e>
                          </m:nary>
                          <m:r>
                            <a:rPr lang="en-US" sz="2000" b="0" i="1" smtClean="0">
                              <a:latin typeface="Cambria Math" charset="0"/>
                              <a:ea typeface="Times New Roman" charset="0"/>
                              <a:cs typeface="Times New Roman" charset="0"/>
                            </a:rPr>
                            <m:t>}</m:t>
                          </m:r>
                        </m:e>
                        <m:sup>
                          <m:r>
                            <a:rPr lang="en-US" sz="2000" b="0" i="1" smtClean="0">
                              <a:latin typeface="Cambria Math" charset="0"/>
                              <a:ea typeface="Times New Roman" charset="0"/>
                              <a:cs typeface="Times New Roman" charset="0"/>
                            </a:rPr>
                            <m:t>1/2</m:t>
                          </m:r>
                        </m:sup>
                      </m:sSup>
                    </m:oMath>
                  </m:oMathPara>
                </a14:m>
                <a:endParaRPr lang="en-US" sz="2000" dirty="0" smtClean="0">
                  <a:latin typeface="Times New Roman" charset="0"/>
                  <a:ea typeface="Times New Roman" charset="0"/>
                  <a:cs typeface="Times New Roman" charset="0"/>
                </a:endParaRPr>
              </a:p>
              <a:p>
                <a:r>
                  <a:rPr lang="en-US" sz="2000" dirty="0">
                    <a:latin typeface="Times New Roman" charset="0"/>
                    <a:ea typeface="Times New Roman" charset="0"/>
                    <a:cs typeface="Times New Roman" charset="0"/>
                  </a:rPr>
                  <a:t>In the following section, we will discuss how to estimate the truncated version of the distance </a:t>
                </a:r>
                <a14:m>
                  <m:oMath xmlns:m="http://schemas.openxmlformats.org/officeDocument/2006/math">
                    <m:sSup>
                      <m:sSupPr>
                        <m:ctrlPr>
                          <a:rPr lang="en-US" sz="2000" i="1">
                            <a:latin typeface="Cambria Math" charset="0"/>
                            <a:ea typeface="Times New Roman" charset="0"/>
                            <a:cs typeface="Times New Roman" charset="0"/>
                          </a:rPr>
                        </m:ctrlPr>
                      </m:sSupPr>
                      <m:e>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𝐷</m:t>
                            </m:r>
                          </m:e>
                        </m:acc>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𝑖</m:t>
                        </m:r>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𝑗</m:t>
                        </m:r>
                      </m:e>
                    </m:d>
                  </m:oMath>
                </a14:m>
                <a:r>
                  <a:rPr lang="en-US" sz="2000" dirty="0"/>
                  <a:t>.</a:t>
                </a:r>
                <a:endParaRPr lang="en-US" sz="2000" dirty="0"/>
              </a:p>
              <a:p>
                <a:endParaRPr lang="en-US" sz="2000" dirty="0">
                  <a:latin typeface="Times New Roman" charset="0"/>
                  <a:ea typeface="Times New Roman" charset="0"/>
                  <a:cs typeface="Times New Roman"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77334" y="1498600"/>
                <a:ext cx="8596668" cy="4202111"/>
              </a:xfrm>
              <a:blipFill rotWithShape="0">
                <a:blip r:embed="rId3"/>
                <a:stretch>
                  <a:fillRect l="-284" t="-11611" r="-71" b="-27431"/>
                </a:stretch>
              </a:blipFill>
            </p:spPr>
            <p:txBody>
              <a:bodyPr/>
              <a:lstStyle/>
              <a:p>
                <a:r>
                  <a:rPr lang="en-US">
                    <a:noFill/>
                  </a:rPr>
                  <a:t> </a:t>
                </a:r>
              </a:p>
            </p:txBody>
          </p:sp>
        </mc:Fallback>
      </mc:AlternateContent>
    </p:spTree>
    <p:extLst>
      <p:ext uri="{BB962C8B-B14F-4D97-AF65-F5344CB8AC3E}">
        <p14:creationId xmlns:p14="http://schemas.microsoft.com/office/powerpoint/2010/main" val="16740360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charset="0"/>
                <a:ea typeface="Times New Roman" charset="0"/>
                <a:cs typeface="Times New Roman" charset="0"/>
              </a:rPr>
              <a:t>Estimation of the distance metric</a:t>
            </a:r>
            <a:endParaRPr lang="en-US" b="1" dirty="0">
              <a:solidFill>
                <a:schemeClr val="tx1"/>
              </a:solidFill>
              <a:latin typeface="Times New Roman" charset="0"/>
              <a:ea typeface="Times New Roman" charset="0"/>
              <a:cs typeface="Times New Roman"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77334" y="1765301"/>
                <a:ext cx="8596668" cy="3698239"/>
              </a:xfrm>
            </p:spPr>
            <p:txBody>
              <a:bodyPr>
                <a:normAutofit fontScale="70000" lnSpcReduction="20000"/>
              </a:bodyPr>
              <a:lstStyle/>
              <a:p>
                <a:r>
                  <a:rPr lang="en-US" sz="2900" dirty="0" smtClean="0">
                    <a:latin typeface="Times New Roman" charset="0"/>
                    <a:ea typeface="Times New Roman" charset="0"/>
                    <a:cs typeface="Times New Roman" charset="0"/>
                  </a:rPr>
                  <a:t>Given </a:t>
                </a:r>
                <a:r>
                  <a:rPr lang="en-US" sz="2900" dirty="0">
                    <a:latin typeface="Times New Roman" charset="0"/>
                    <a:ea typeface="Times New Roman" charset="0"/>
                    <a:cs typeface="Times New Roman" charset="0"/>
                  </a:rPr>
                  <a:t>an integer </a:t>
                </a:r>
                <a14:m>
                  <m:oMath xmlns:m="http://schemas.openxmlformats.org/officeDocument/2006/math">
                    <m:r>
                      <a:rPr lang="en-US" sz="2900" i="1">
                        <a:latin typeface="Cambria Math" charset="0"/>
                        <a:ea typeface="Times New Roman" charset="0"/>
                        <a:cs typeface="Times New Roman" charset="0"/>
                      </a:rPr>
                      <m:t>𝐾</m:t>
                    </m:r>
                    <m:r>
                      <a:rPr lang="en-US" sz="2900" i="1">
                        <a:latin typeface="Cambria Math" charset="0"/>
                        <a:ea typeface="Times New Roman" charset="0"/>
                        <a:cs typeface="Times New Roman" charset="0"/>
                      </a:rPr>
                      <m:t>≥1</m:t>
                    </m:r>
                  </m:oMath>
                </a14:m>
                <a:r>
                  <a:rPr lang="en-US" sz="2900" dirty="0" smtClean="0">
                    <a:latin typeface="Times New Roman" charset="0"/>
                    <a:ea typeface="Times New Roman" charset="0"/>
                    <a:cs typeface="Times New Roman" charset="0"/>
                  </a:rPr>
                  <a:t>, let </a:t>
                </a:r>
                <a14:m>
                  <m:oMath xmlns:m="http://schemas.openxmlformats.org/officeDocument/2006/math">
                    <m:sSup>
                      <m:sSupPr>
                        <m:ctrlPr>
                          <a:rPr lang="en-US" sz="2900" i="1" smtClean="0">
                            <a:latin typeface="Cambria Math" charset="0"/>
                            <a:ea typeface="Times New Roman" charset="0"/>
                            <a:cs typeface="Times New Roman" charset="0"/>
                          </a:rPr>
                        </m:ctrlPr>
                      </m:sSupPr>
                      <m:e>
                        <m:r>
                          <m:rPr>
                            <m:sty m:val="p"/>
                          </m:rPr>
                          <a:rPr lang="en-US" sz="2900" i="1">
                            <a:latin typeface="Cambria Math" charset="0"/>
                            <a:ea typeface="Cambria Math" charset="0"/>
                            <a:cs typeface="Cambria Math" charset="0"/>
                          </a:rPr>
                          <m:t>Λ</m:t>
                        </m:r>
                      </m:e>
                      <m:sup>
                        <m:r>
                          <a:rPr lang="en-US" sz="2900" b="0" i="1" smtClean="0">
                            <a:latin typeface="Cambria Math" charset="0"/>
                            <a:ea typeface="Times New Roman" charset="0"/>
                            <a:cs typeface="Times New Roman" charset="0"/>
                          </a:rPr>
                          <m:t>(</m:t>
                        </m:r>
                        <m:r>
                          <a:rPr lang="en-US" sz="2900" b="0" i="1" smtClean="0">
                            <a:latin typeface="Cambria Math" charset="0"/>
                            <a:ea typeface="Times New Roman" charset="0"/>
                            <a:cs typeface="Times New Roman" charset="0"/>
                          </a:rPr>
                          <m:t>𝐾</m:t>
                        </m:r>
                        <m:r>
                          <a:rPr lang="en-US" sz="2900" b="0" i="1" smtClean="0">
                            <a:latin typeface="Cambria Math" charset="0"/>
                            <a:ea typeface="Times New Roman" charset="0"/>
                            <a:cs typeface="Times New Roman" charset="0"/>
                          </a:rPr>
                          <m:t>)</m:t>
                        </m:r>
                      </m:sup>
                    </m:sSup>
                    <m:r>
                      <a:rPr lang="en-US" sz="2900" b="0" i="0" smtClean="0">
                        <a:latin typeface="Cambria Math" charset="0"/>
                        <a:ea typeface="Times New Roman" charset="0"/>
                        <a:cs typeface="Times New Roman" charset="0"/>
                      </a:rPr>
                      <m:t>=</m:t>
                    </m:r>
                    <m:r>
                      <m:rPr>
                        <m:sty m:val="p"/>
                      </m:rPr>
                      <a:rPr lang="en-US" sz="2900" b="0" i="0" smtClean="0">
                        <a:latin typeface="Cambria Math" charset="0"/>
                        <a:ea typeface="Times New Roman" charset="0"/>
                        <a:cs typeface="Times New Roman" charset="0"/>
                      </a:rPr>
                      <m:t>diag</m:t>
                    </m:r>
                    <m:r>
                      <a:rPr lang="en-US" sz="2900" b="0" i="0" smtClean="0">
                        <a:latin typeface="Cambria Math" charset="0"/>
                        <a:ea typeface="Times New Roman" charset="0"/>
                        <a:cs typeface="Times New Roman" charset="0"/>
                      </a:rPr>
                      <m:t>{</m:t>
                    </m:r>
                    <m:sSub>
                      <m:sSubPr>
                        <m:ctrlPr>
                          <a:rPr lang="en-US" sz="2900" b="0" i="1" smtClean="0">
                            <a:latin typeface="Cambria Math" charset="0"/>
                            <a:ea typeface="Times New Roman" charset="0"/>
                            <a:cs typeface="Times New Roman" charset="0"/>
                          </a:rPr>
                        </m:ctrlPr>
                      </m:sSubPr>
                      <m:e>
                        <m:r>
                          <a:rPr lang="en-US" sz="2900" b="0" i="1" smtClean="0">
                            <a:latin typeface="Cambria Math" charset="0"/>
                            <a:ea typeface="Times New Roman" charset="0"/>
                            <a:cs typeface="Times New Roman" charset="0"/>
                          </a:rPr>
                          <m:t>𝑑</m:t>
                        </m:r>
                      </m:e>
                      <m:sub>
                        <m:r>
                          <a:rPr lang="en-US" sz="2900" b="0" i="1" smtClean="0">
                            <a:latin typeface="Cambria Math" charset="0"/>
                            <a:ea typeface="Times New Roman" charset="0"/>
                            <a:cs typeface="Times New Roman" charset="0"/>
                          </a:rPr>
                          <m:t>1</m:t>
                        </m:r>
                      </m:sub>
                    </m:sSub>
                    <m:r>
                      <a:rPr lang="en-US" sz="2900" b="0" i="1" smtClean="0">
                        <a:latin typeface="Cambria Math" charset="0"/>
                        <a:ea typeface="Times New Roman" charset="0"/>
                        <a:cs typeface="Times New Roman" charset="0"/>
                      </a:rPr>
                      <m:t>,…,</m:t>
                    </m:r>
                    <m:sSub>
                      <m:sSubPr>
                        <m:ctrlPr>
                          <a:rPr lang="en-US" sz="2900" i="1">
                            <a:latin typeface="Cambria Math" charset="0"/>
                            <a:ea typeface="Times New Roman" charset="0"/>
                            <a:cs typeface="Times New Roman" charset="0"/>
                          </a:rPr>
                        </m:ctrlPr>
                      </m:sSubPr>
                      <m:e>
                        <m:r>
                          <a:rPr lang="en-US" sz="2900" b="0" i="1" smtClean="0">
                            <a:latin typeface="Cambria Math" charset="0"/>
                            <a:ea typeface="Times New Roman" charset="0"/>
                            <a:cs typeface="Times New Roman" charset="0"/>
                          </a:rPr>
                          <m:t>𝑑</m:t>
                        </m:r>
                      </m:e>
                      <m:sub>
                        <m:r>
                          <a:rPr lang="en-US" sz="2900" b="0" i="1" smtClean="0">
                            <a:latin typeface="Cambria Math" charset="0"/>
                            <a:ea typeface="Cambria Math" charset="0"/>
                            <a:cs typeface="Cambria Math" charset="0"/>
                          </a:rPr>
                          <m:t>𝑘</m:t>
                        </m:r>
                      </m:sub>
                    </m:sSub>
                    <m:r>
                      <a:rPr lang="en-US" sz="2900" b="0" i="0" smtClean="0">
                        <a:latin typeface="Cambria Math" charset="0"/>
                        <a:ea typeface="Times New Roman" charset="0"/>
                        <a:cs typeface="Times New Roman" charset="0"/>
                      </a:rPr>
                      <m:t>}</m:t>
                    </m:r>
                  </m:oMath>
                </a14:m>
                <a:r>
                  <a:rPr lang="en-US" sz="2900" dirty="0" smtClean="0">
                    <a:latin typeface="Times New Roman" charset="0"/>
                    <a:ea typeface="Times New Roman" charset="0"/>
                    <a:cs typeface="Times New Roman" charset="0"/>
                  </a:rPr>
                  <a:t> be the </a:t>
                </a:r>
                <a14:m>
                  <m:oMath xmlns:m="http://schemas.openxmlformats.org/officeDocument/2006/math">
                    <m:r>
                      <a:rPr lang="en-US" sz="2900" b="0" i="1" smtClean="0">
                        <a:latin typeface="Cambria Math" charset="0"/>
                        <a:ea typeface="Times New Roman" charset="0"/>
                        <a:cs typeface="Times New Roman" charset="0"/>
                      </a:rPr>
                      <m:t>𝐾</m:t>
                    </m:r>
                    <m:r>
                      <a:rPr lang="en-US" sz="2900" b="0" i="1" smtClean="0">
                        <a:latin typeface="Cambria Math" charset="0"/>
                        <a:ea typeface="Cambria Math" charset="0"/>
                        <a:cs typeface="Cambria Math" charset="0"/>
                      </a:rPr>
                      <m:t>×</m:t>
                    </m:r>
                    <m:r>
                      <a:rPr lang="en-US" sz="2900" b="0" i="1" smtClean="0">
                        <a:latin typeface="Cambria Math" charset="0"/>
                        <a:ea typeface="Cambria Math" charset="0"/>
                        <a:cs typeface="Cambria Math" charset="0"/>
                      </a:rPr>
                      <m:t>𝐾</m:t>
                    </m:r>
                  </m:oMath>
                </a14:m>
                <a:r>
                  <a:rPr lang="en-US" sz="2900" dirty="0" smtClean="0">
                    <a:latin typeface="Times New Roman" charset="0"/>
                    <a:ea typeface="Times New Roman" charset="0"/>
                    <a:cs typeface="Times New Roman" charset="0"/>
                  </a:rPr>
                  <a:t> diagonal matrix with diagonal elements </a:t>
                </a:r>
                <a14:m>
                  <m:oMath xmlns:m="http://schemas.openxmlformats.org/officeDocument/2006/math">
                    <m:d>
                      <m:dPr>
                        <m:begChr m:val="{"/>
                        <m:endChr m:val="}"/>
                        <m:ctrlPr>
                          <a:rPr lang="en-US" sz="2900" i="1">
                            <a:latin typeface="Cambria Math" charset="0"/>
                            <a:ea typeface="Times New Roman" charset="0"/>
                            <a:cs typeface="Times New Roman" charset="0"/>
                          </a:rPr>
                        </m:ctrlPr>
                      </m:dPr>
                      <m:e>
                        <m:sSub>
                          <m:sSubPr>
                            <m:ctrlPr>
                              <a:rPr lang="en-US" sz="2900" i="1">
                                <a:latin typeface="Cambria Math" charset="0"/>
                                <a:ea typeface="Times New Roman" charset="0"/>
                                <a:cs typeface="Times New Roman" charset="0"/>
                              </a:rPr>
                            </m:ctrlPr>
                          </m:sSubPr>
                          <m:e>
                            <m:r>
                              <a:rPr lang="en-US" sz="2900" b="0" i="1" smtClean="0">
                                <a:latin typeface="Cambria Math" charset="0"/>
                                <a:ea typeface="Times New Roman" charset="0"/>
                                <a:cs typeface="Times New Roman" charset="0"/>
                              </a:rPr>
                              <m:t>𝑑</m:t>
                            </m:r>
                          </m:e>
                          <m:sub>
                            <m:r>
                              <a:rPr lang="en-US" sz="2900" i="1">
                                <a:latin typeface="Cambria Math" charset="0"/>
                                <a:ea typeface="Times New Roman" charset="0"/>
                                <a:cs typeface="Times New Roman" charset="0"/>
                              </a:rPr>
                              <m:t>1</m:t>
                            </m:r>
                          </m:sub>
                        </m:sSub>
                        <m:r>
                          <a:rPr lang="en-US" sz="2900" i="1">
                            <a:latin typeface="Cambria Math" charset="0"/>
                            <a:ea typeface="Times New Roman" charset="0"/>
                            <a:cs typeface="Times New Roman" charset="0"/>
                          </a:rPr>
                          <m:t>,…,</m:t>
                        </m:r>
                        <m:sSub>
                          <m:sSubPr>
                            <m:ctrlPr>
                              <a:rPr lang="en-US" sz="2900" i="1">
                                <a:latin typeface="Cambria Math" charset="0"/>
                                <a:ea typeface="Times New Roman" charset="0"/>
                                <a:cs typeface="Times New Roman" charset="0"/>
                              </a:rPr>
                            </m:ctrlPr>
                          </m:sSubPr>
                          <m:e>
                            <m:r>
                              <a:rPr lang="en-US" sz="2900" b="0" i="1" smtClean="0">
                                <a:latin typeface="Cambria Math" charset="0"/>
                                <a:ea typeface="Times New Roman" charset="0"/>
                                <a:cs typeface="Times New Roman" charset="0"/>
                              </a:rPr>
                              <m:t>𝑑</m:t>
                            </m:r>
                          </m:e>
                          <m:sub>
                            <m:r>
                              <a:rPr lang="en-US" sz="2900" i="1">
                                <a:latin typeface="Cambria Math" charset="0"/>
                                <a:ea typeface="Cambria Math" charset="0"/>
                                <a:cs typeface="Cambria Math" charset="0"/>
                              </a:rPr>
                              <m:t>𝑘</m:t>
                            </m:r>
                          </m:sub>
                        </m:sSub>
                      </m:e>
                    </m:d>
                    <m:r>
                      <a:rPr lang="en-US" sz="2900" b="0" i="0" smtClean="0">
                        <a:latin typeface="Cambria Math" charset="0"/>
                        <a:ea typeface="Times New Roman" charset="0"/>
                        <a:cs typeface="Times New Roman" charset="0"/>
                      </a:rPr>
                      <m:t>.</m:t>
                    </m:r>
                  </m:oMath>
                </a14:m>
                <a:endParaRPr lang="en-US" sz="2900" b="0" dirty="0" smtClean="0">
                  <a:latin typeface="Times New Roman" charset="0"/>
                  <a:ea typeface="Times New Roman" charset="0"/>
                  <a:cs typeface="Times New Roman" charset="0"/>
                </a:endParaRPr>
              </a:p>
              <a:p>
                <a:r>
                  <a:rPr lang="en-US" sz="2900" dirty="0" smtClean="0">
                    <a:latin typeface="Times New Roman" charset="0"/>
                    <a:ea typeface="Times New Roman" charset="0"/>
                    <a:cs typeface="Times New Roman" charset="0"/>
                  </a:rPr>
                  <a:t>For </a:t>
                </a:r>
                <a14:m>
                  <m:oMath xmlns:m="http://schemas.openxmlformats.org/officeDocument/2006/math">
                    <m:r>
                      <a:rPr lang="en-US" sz="2900" b="0" i="1" smtClean="0">
                        <a:latin typeface="Cambria Math" charset="0"/>
                        <a:ea typeface="Times New Roman" charset="0"/>
                        <a:cs typeface="Times New Roman" charset="0"/>
                      </a:rPr>
                      <m:t>1</m:t>
                    </m:r>
                    <m:r>
                      <a:rPr lang="en-US" sz="2900" b="0" i="1" smtClean="0">
                        <a:latin typeface="Cambria Math" charset="0"/>
                        <a:ea typeface="Cambria Math" charset="0"/>
                        <a:cs typeface="Cambria Math" charset="0"/>
                      </a:rPr>
                      <m:t>≤</m:t>
                    </m:r>
                    <m:r>
                      <a:rPr lang="en-US" sz="2900" b="0" i="1" smtClean="0">
                        <a:latin typeface="Cambria Math" charset="0"/>
                        <a:ea typeface="Cambria Math" charset="0"/>
                        <a:cs typeface="Cambria Math" charset="0"/>
                      </a:rPr>
                      <m:t>𝑖</m:t>
                    </m:r>
                    <m:r>
                      <a:rPr lang="en-US" sz="2900" b="0" i="1" smtClean="0">
                        <a:latin typeface="Cambria Math" charset="0"/>
                        <a:ea typeface="Cambria Math" charset="0"/>
                        <a:cs typeface="Cambria Math" charset="0"/>
                      </a:rPr>
                      <m:t>≤</m:t>
                    </m:r>
                    <m:r>
                      <a:rPr lang="en-US" sz="2900" b="0" i="1" smtClean="0">
                        <a:latin typeface="Cambria Math" charset="0"/>
                        <a:ea typeface="Cambria Math" charset="0"/>
                        <a:cs typeface="Cambria Math" charset="0"/>
                      </a:rPr>
                      <m:t>𝑛</m:t>
                    </m:r>
                    <m:r>
                      <a:rPr lang="en-US" sz="2900" b="0" i="1" smtClean="0">
                        <a:latin typeface="Cambria Math" charset="0"/>
                        <a:ea typeface="Cambria Math" charset="0"/>
                        <a:cs typeface="Cambria Math" charset="0"/>
                      </a:rPr>
                      <m:t>, 1≤</m:t>
                    </m:r>
                    <m:r>
                      <a:rPr lang="en-US" sz="2900" b="0" i="1" smtClean="0">
                        <a:latin typeface="Cambria Math" charset="0"/>
                        <a:ea typeface="Cambria Math" charset="0"/>
                        <a:cs typeface="Cambria Math" charset="0"/>
                      </a:rPr>
                      <m:t>𝑘</m:t>
                    </m:r>
                    <m:r>
                      <a:rPr lang="en-US" sz="2900" b="0" i="1" smtClean="0">
                        <a:latin typeface="Cambria Math" charset="0"/>
                        <a:ea typeface="Cambria Math" charset="0"/>
                        <a:cs typeface="Cambria Math" charset="0"/>
                      </a:rPr>
                      <m:t>≤</m:t>
                    </m:r>
                    <m:r>
                      <a:rPr lang="en-US" sz="2900" b="0" i="1" smtClean="0">
                        <a:latin typeface="Cambria Math" charset="0"/>
                        <a:ea typeface="Cambria Math" charset="0"/>
                        <a:cs typeface="Cambria Math" charset="0"/>
                      </a:rPr>
                      <m:t>𝐾</m:t>
                    </m:r>
                  </m:oMath>
                </a14:m>
                <a:r>
                  <a:rPr lang="en-US" sz="2900" b="0" dirty="0" smtClean="0">
                    <a:latin typeface="Times New Roman" charset="0"/>
                    <a:ea typeface="Times New Roman" charset="0"/>
                    <a:cs typeface="Times New Roman" charset="0"/>
                  </a:rPr>
                  <a:t>, let</a:t>
                </a:r>
              </a:p>
              <a:p>
                <a:pPr lvl="1"/>
                <a:r>
                  <a:rPr lang="en-US" sz="2900" b="0" dirty="0" smtClean="0">
                    <a:latin typeface="Times New Roman" charset="0"/>
                    <a:ea typeface="Times New Roman" charset="0"/>
                    <a:cs typeface="Times New Roman" charset="0"/>
                  </a:rPr>
                  <a:t> </a:t>
                </a:r>
                <a14:m>
                  <m:oMath xmlns:m="http://schemas.openxmlformats.org/officeDocument/2006/math">
                    <m:sSub>
                      <m:sSubPr>
                        <m:ctrlPr>
                          <a:rPr lang="en-US" sz="2900" b="0" i="1" smtClean="0">
                            <a:latin typeface="Cambria Math" charset="0"/>
                            <a:ea typeface="Times New Roman" charset="0"/>
                            <a:cs typeface="Times New Roman" charset="0"/>
                          </a:rPr>
                        </m:ctrlPr>
                      </m:sSubPr>
                      <m:e>
                        <m:r>
                          <a:rPr lang="en-US" sz="2900" i="1">
                            <a:latin typeface="Cambria Math" charset="0"/>
                            <a:ea typeface="Times New Roman" charset="0"/>
                            <a:cs typeface="Times New Roman" charset="0"/>
                          </a:rPr>
                          <m:t>𝜇</m:t>
                        </m:r>
                      </m:e>
                      <m:sub>
                        <m:r>
                          <a:rPr lang="en-US" sz="2900" b="0" i="1" smtClean="0">
                            <a:latin typeface="Cambria Math" charset="0"/>
                            <a:ea typeface="Times New Roman" charset="0"/>
                            <a:cs typeface="Times New Roman" charset="0"/>
                          </a:rPr>
                          <m:t>𝑖</m:t>
                        </m:r>
                      </m:sub>
                    </m:sSub>
                    <m:r>
                      <a:rPr lang="en-US" sz="2900" b="0" i="1" smtClean="0">
                        <a:latin typeface="Cambria Math" charset="0"/>
                        <a:ea typeface="Times New Roman" charset="0"/>
                        <a:cs typeface="Times New Roman" charset="0"/>
                      </a:rPr>
                      <m:t>=</m:t>
                    </m:r>
                    <m:sSup>
                      <m:sSupPr>
                        <m:ctrlPr>
                          <a:rPr lang="en-US" sz="2900" b="0" i="1" smtClean="0">
                            <a:latin typeface="Cambria Math" charset="0"/>
                            <a:ea typeface="Times New Roman" charset="0"/>
                            <a:cs typeface="Times New Roman" charset="0"/>
                          </a:rPr>
                        </m:ctrlPr>
                      </m:sSupPr>
                      <m:e>
                        <m:d>
                          <m:dPr>
                            <m:ctrlPr>
                              <a:rPr lang="en-US" sz="2900" b="0" i="1" smtClean="0">
                                <a:latin typeface="Cambria Math" charset="0"/>
                                <a:ea typeface="Times New Roman" charset="0"/>
                                <a:cs typeface="Times New Roman" charset="0"/>
                              </a:rPr>
                            </m:ctrlPr>
                          </m:dPr>
                          <m:e>
                            <m:r>
                              <a:rPr lang="en-US" sz="2900" b="0" i="1" smtClean="0">
                                <a:latin typeface="Cambria Math" charset="0"/>
                                <a:ea typeface="Cambria Math" charset="0"/>
                                <a:cs typeface="Cambria Math" charset="0"/>
                              </a:rPr>
                              <m:t>𝜇</m:t>
                            </m:r>
                            <m:d>
                              <m:dPr>
                                <m:ctrlPr>
                                  <a:rPr lang="en-US" sz="2900" b="0" i="1" smtClean="0">
                                    <a:latin typeface="Cambria Math" charset="0"/>
                                    <a:ea typeface="Cambria Math" charset="0"/>
                                    <a:cs typeface="Cambria Math" charset="0"/>
                                  </a:rPr>
                                </m:ctrlPr>
                              </m:dPr>
                              <m:e>
                                <m:sSub>
                                  <m:sSubPr>
                                    <m:ctrlPr>
                                      <a:rPr lang="en-US" sz="2900" b="0" i="1" smtClean="0">
                                        <a:latin typeface="Cambria Math" charset="0"/>
                                        <a:ea typeface="Cambria Math" charset="0"/>
                                        <a:cs typeface="Cambria Math" charset="0"/>
                                      </a:rPr>
                                    </m:ctrlPr>
                                  </m:sSubPr>
                                  <m:e>
                                    <m:r>
                                      <a:rPr lang="en-US" sz="2900" b="0" i="1" smtClean="0">
                                        <a:latin typeface="Cambria Math" charset="0"/>
                                        <a:ea typeface="Cambria Math" charset="0"/>
                                        <a:cs typeface="Cambria Math" charset="0"/>
                                      </a:rPr>
                                      <m:t>𝑇</m:t>
                                    </m:r>
                                  </m:e>
                                  <m:sub>
                                    <m:r>
                                      <a:rPr lang="en-US" sz="2900" b="0" i="1" smtClean="0">
                                        <a:latin typeface="Cambria Math" charset="0"/>
                                        <a:ea typeface="Cambria Math" charset="0"/>
                                        <a:cs typeface="Cambria Math" charset="0"/>
                                      </a:rPr>
                                      <m:t>𝑖</m:t>
                                    </m:r>
                                    <m:r>
                                      <a:rPr lang="en-US" sz="2900" b="0" i="1" smtClean="0">
                                        <a:latin typeface="Cambria Math" charset="0"/>
                                        <a:ea typeface="Cambria Math" charset="0"/>
                                        <a:cs typeface="Cambria Math" charset="0"/>
                                      </a:rPr>
                                      <m:t>1</m:t>
                                    </m:r>
                                  </m:sub>
                                </m:sSub>
                              </m:e>
                            </m:d>
                            <m:r>
                              <a:rPr lang="en-US" sz="2900" b="0" i="1" smtClean="0">
                                <a:latin typeface="Cambria Math" charset="0"/>
                                <a:ea typeface="Cambria Math" charset="0"/>
                                <a:cs typeface="Cambria Math" charset="0"/>
                              </a:rPr>
                              <m:t>,…,</m:t>
                            </m:r>
                            <m:r>
                              <a:rPr lang="en-US" sz="2900" i="1">
                                <a:latin typeface="Cambria Math" charset="0"/>
                                <a:ea typeface="Cambria Math" charset="0"/>
                                <a:cs typeface="Cambria Math" charset="0"/>
                              </a:rPr>
                              <m:t>𝜇</m:t>
                            </m:r>
                            <m:d>
                              <m:dPr>
                                <m:ctrlPr>
                                  <a:rPr lang="en-US" sz="2900" i="1">
                                    <a:latin typeface="Cambria Math" charset="0"/>
                                    <a:ea typeface="Cambria Math" charset="0"/>
                                    <a:cs typeface="Cambria Math" charset="0"/>
                                  </a:rPr>
                                </m:ctrlPr>
                              </m:dPr>
                              <m:e>
                                <m:sSub>
                                  <m:sSubPr>
                                    <m:ctrlPr>
                                      <a:rPr lang="en-US" sz="2900" i="1">
                                        <a:latin typeface="Cambria Math" charset="0"/>
                                        <a:ea typeface="Cambria Math" charset="0"/>
                                        <a:cs typeface="Cambria Math" charset="0"/>
                                      </a:rPr>
                                    </m:ctrlPr>
                                  </m:sSubPr>
                                  <m:e>
                                    <m:r>
                                      <a:rPr lang="en-US" sz="2900" i="1">
                                        <a:latin typeface="Cambria Math" charset="0"/>
                                        <a:ea typeface="Cambria Math" charset="0"/>
                                        <a:cs typeface="Cambria Math" charset="0"/>
                                      </a:rPr>
                                      <m:t>𝑇</m:t>
                                    </m:r>
                                  </m:e>
                                  <m:sub>
                                    <m:r>
                                      <a:rPr lang="en-US" sz="2900" i="1">
                                        <a:latin typeface="Cambria Math" charset="0"/>
                                        <a:ea typeface="Cambria Math" charset="0"/>
                                        <a:cs typeface="Cambria Math" charset="0"/>
                                      </a:rPr>
                                      <m:t>𝑖</m:t>
                                    </m:r>
                                    <m:sSub>
                                      <m:sSubPr>
                                        <m:ctrlPr>
                                          <a:rPr lang="en-US" sz="2900" i="1" smtClean="0">
                                            <a:latin typeface="Cambria Math" charset="0"/>
                                            <a:ea typeface="Cambria Math" charset="0"/>
                                            <a:cs typeface="Cambria Math" charset="0"/>
                                          </a:rPr>
                                        </m:ctrlPr>
                                      </m:sSubPr>
                                      <m:e>
                                        <m:r>
                                          <a:rPr lang="en-US" sz="2900" b="0" i="1" smtClean="0">
                                            <a:latin typeface="Cambria Math" charset="0"/>
                                            <a:ea typeface="Cambria Math" charset="0"/>
                                            <a:cs typeface="Cambria Math" charset="0"/>
                                          </a:rPr>
                                          <m:t>𝑛</m:t>
                                        </m:r>
                                      </m:e>
                                      <m:sub>
                                        <m:r>
                                          <a:rPr lang="en-US" sz="2900" b="0" i="1" smtClean="0">
                                            <a:latin typeface="Cambria Math" charset="0"/>
                                            <a:ea typeface="Cambria Math" charset="0"/>
                                            <a:cs typeface="Cambria Math" charset="0"/>
                                          </a:rPr>
                                          <m:t>𝑖</m:t>
                                        </m:r>
                                      </m:sub>
                                    </m:sSub>
                                  </m:sub>
                                </m:sSub>
                              </m:e>
                            </m:d>
                          </m:e>
                        </m:d>
                      </m:e>
                      <m:sup>
                        <m:r>
                          <a:rPr lang="en-US" sz="2900" b="0" i="1" smtClean="0">
                            <a:latin typeface="Cambria Math" charset="0"/>
                            <a:ea typeface="Times New Roman" charset="0"/>
                            <a:cs typeface="Times New Roman" charset="0"/>
                          </a:rPr>
                          <m:t>𝑇</m:t>
                        </m:r>
                      </m:sup>
                    </m:sSup>
                  </m:oMath>
                </a14:m>
                <a:endParaRPr lang="en-US" sz="2900" b="0" dirty="0" smtClean="0">
                  <a:latin typeface="Times New Roman" charset="0"/>
                  <a:ea typeface="Times New Roman" charset="0"/>
                  <a:cs typeface="Times New Roman" charset="0"/>
                </a:endParaRPr>
              </a:p>
              <a:p>
                <a:pPr lvl="1"/>
                <a:r>
                  <a:rPr lang="en-US" sz="2900" dirty="0">
                    <a:latin typeface="Times New Roman" charset="0"/>
                    <a:ea typeface="Times New Roman" charset="0"/>
                    <a:cs typeface="Times New Roman" charset="0"/>
                  </a:rPr>
                  <a:t> </a:t>
                </a:r>
                <a14:m>
                  <m:oMath xmlns:m="http://schemas.openxmlformats.org/officeDocument/2006/math">
                    <m:sSubSup>
                      <m:sSubSupPr>
                        <m:ctrlPr>
                          <a:rPr lang="en-US" sz="2900" b="0" i="1" smtClean="0">
                            <a:latin typeface="Cambria Math" charset="0"/>
                            <a:ea typeface="Times New Roman" charset="0"/>
                            <a:cs typeface="Times New Roman" charset="0"/>
                          </a:rPr>
                        </m:ctrlPr>
                      </m:sSubSupPr>
                      <m:e>
                        <m:r>
                          <a:rPr lang="en-US" sz="2900" b="0" i="1" smtClean="0">
                            <a:latin typeface="Cambria Math" charset="0"/>
                            <a:ea typeface="Times New Roman" charset="0"/>
                            <a:cs typeface="Times New Roman" charset="0"/>
                          </a:rPr>
                          <m:t>𝑆</m:t>
                        </m:r>
                      </m:e>
                      <m:sub>
                        <m:r>
                          <a:rPr lang="en-US" sz="2900" i="1">
                            <a:latin typeface="Cambria Math" charset="0"/>
                            <a:ea typeface="Times New Roman" charset="0"/>
                            <a:cs typeface="Times New Roman" charset="0"/>
                          </a:rPr>
                          <m:t>𝑖</m:t>
                        </m:r>
                      </m:sub>
                      <m:sup>
                        <m:r>
                          <a:rPr lang="en-US" sz="2900" b="0" i="1" smtClean="0">
                            <a:latin typeface="Cambria Math" charset="0"/>
                            <a:ea typeface="Times New Roman" charset="0"/>
                            <a:cs typeface="Times New Roman" charset="0"/>
                          </a:rPr>
                          <m:t>(</m:t>
                        </m:r>
                        <m:r>
                          <a:rPr lang="en-US" sz="2900" b="0" i="1" smtClean="0">
                            <a:latin typeface="Cambria Math" charset="0"/>
                            <a:ea typeface="Times New Roman" charset="0"/>
                            <a:cs typeface="Times New Roman" charset="0"/>
                          </a:rPr>
                          <m:t>𝐾</m:t>
                        </m:r>
                        <m:r>
                          <a:rPr lang="en-US" sz="2900" b="0" i="1" smtClean="0">
                            <a:latin typeface="Cambria Math" charset="0"/>
                            <a:ea typeface="Times New Roman" charset="0"/>
                            <a:cs typeface="Times New Roman" charset="0"/>
                          </a:rPr>
                          <m:t>)</m:t>
                        </m:r>
                      </m:sup>
                    </m:sSubSup>
                    <m:r>
                      <a:rPr lang="en-US" sz="2900" i="1">
                        <a:latin typeface="Cambria Math" charset="0"/>
                        <a:ea typeface="Times New Roman" charset="0"/>
                        <a:cs typeface="Times New Roman" charset="0"/>
                      </a:rPr>
                      <m:t>=</m:t>
                    </m:r>
                    <m:sSup>
                      <m:sSupPr>
                        <m:ctrlPr>
                          <a:rPr lang="en-US" sz="2900" i="1">
                            <a:latin typeface="Cambria Math" charset="0"/>
                            <a:ea typeface="Times New Roman" charset="0"/>
                            <a:cs typeface="Times New Roman" charset="0"/>
                          </a:rPr>
                        </m:ctrlPr>
                      </m:sSupPr>
                      <m:e>
                        <m:d>
                          <m:dPr>
                            <m:ctrlPr>
                              <a:rPr lang="en-US" sz="2900" i="1">
                                <a:latin typeface="Cambria Math" charset="0"/>
                                <a:ea typeface="Times New Roman" charset="0"/>
                                <a:cs typeface="Times New Roman" charset="0"/>
                              </a:rPr>
                            </m:ctrlPr>
                          </m:dPr>
                          <m:e>
                            <m:sSub>
                              <m:sSubPr>
                                <m:ctrlPr>
                                  <a:rPr lang="en-US" sz="2900" i="1" smtClean="0">
                                    <a:latin typeface="Cambria Math" charset="0"/>
                                    <a:ea typeface="Cambria Math" charset="0"/>
                                    <a:cs typeface="Cambria Math" charset="0"/>
                                  </a:rPr>
                                </m:ctrlPr>
                              </m:sSubPr>
                              <m:e>
                                <m:r>
                                  <a:rPr lang="en-US" sz="2900" b="0" i="1" smtClean="0">
                                    <a:latin typeface="Cambria Math" charset="0"/>
                                    <a:ea typeface="Cambria Math" charset="0"/>
                                    <a:cs typeface="Cambria Math" charset="0"/>
                                  </a:rPr>
                                  <m:t>𝑠</m:t>
                                </m:r>
                              </m:e>
                              <m:sub>
                                <m:r>
                                  <a:rPr lang="en-US" sz="2900" i="1">
                                    <a:latin typeface="Cambria Math" charset="0"/>
                                    <a:ea typeface="Cambria Math" charset="0"/>
                                    <a:cs typeface="Cambria Math" charset="0"/>
                                  </a:rPr>
                                  <m:t>𝑖</m:t>
                                </m:r>
                                <m:r>
                                  <a:rPr lang="en-US" sz="2900" i="1">
                                    <a:latin typeface="Cambria Math" charset="0"/>
                                    <a:ea typeface="Cambria Math" charset="0"/>
                                    <a:cs typeface="Cambria Math" charset="0"/>
                                  </a:rPr>
                                  <m:t>1</m:t>
                                </m:r>
                              </m:sub>
                            </m:sSub>
                            <m:r>
                              <a:rPr lang="en-US" sz="2900" i="1">
                                <a:latin typeface="Cambria Math" charset="0"/>
                                <a:ea typeface="Cambria Math" charset="0"/>
                                <a:cs typeface="Cambria Math" charset="0"/>
                              </a:rPr>
                              <m:t>,…,</m:t>
                            </m:r>
                            <m:sSub>
                              <m:sSubPr>
                                <m:ctrlPr>
                                  <a:rPr lang="en-US" sz="2900" i="1" smtClean="0">
                                    <a:latin typeface="Cambria Math" charset="0"/>
                                    <a:ea typeface="Cambria Math" charset="0"/>
                                    <a:cs typeface="Cambria Math" charset="0"/>
                                  </a:rPr>
                                </m:ctrlPr>
                              </m:sSubPr>
                              <m:e>
                                <m:r>
                                  <a:rPr lang="en-US" sz="2900" b="0" i="1" smtClean="0">
                                    <a:latin typeface="Cambria Math" charset="0"/>
                                    <a:ea typeface="Cambria Math" charset="0"/>
                                    <a:cs typeface="Cambria Math" charset="0"/>
                                  </a:rPr>
                                  <m:t>𝑠</m:t>
                                </m:r>
                              </m:e>
                              <m:sub>
                                <m:r>
                                  <a:rPr lang="en-US" sz="2900" i="1">
                                    <a:latin typeface="Cambria Math" charset="0"/>
                                    <a:ea typeface="Cambria Math" charset="0"/>
                                    <a:cs typeface="Cambria Math" charset="0"/>
                                  </a:rPr>
                                  <m:t>𝑖</m:t>
                                </m:r>
                                <m:r>
                                  <a:rPr lang="en-US" sz="2900" b="0" i="1" smtClean="0">
                                    <a:latin typeface="Cambria Math" charset="0"/>
                                    <a:ea typeface="Cambria Math" charset="0"/>
                                    <a:cs typeface="Cambria Math" charset="0"/>
                                  </a:rPr>
                                  <m:t>𝐾</m:t>
                                </m:r>
                              </m:sub>
                            </m:sSub>
                          </m:e>
                        </m:d>
                      </m:e>
                      <m:sup>
                        <m:r>
                          <a:rPr lang="en-US" sz="2900" i="1">
                            <a:latin typeface="Cambria Math" charset="0"/>
                            <a:ea typeface="Times New Roman" charset="0"/>
                            <a:cs typeface="Times New Roman" charset="0"/>
                          </a:rPr>
                          <m:t>𝑇</m:t>
                        </m:r>
                      </m:sup>
                    </m:sSup>
                  </m:oMath>
                </a14:m>
                <a:r>
                  <a:rPr lang="en-US" sz="2900" dirty="0" smtClean="0">
                    <a:latin typeface="Times New Roman" charset="0"/>
                    <a:ea typeface="Times New Roman" charset="0"/>
                    <a:cs typeface="Times New Roman" charset="0"/>
                  </a:rPr>
                  <a:t> (first </a:t>
                </a:r>
                <a14:m>
                  <m:oMath xmlns:m="http://schemas.openxmlformats.org/officeDocument/2006/math">
                    <m:r>
                      <a:rPr lang="en-US" sz="2900" b="0" i="1" smtClean="0">
                        <a:latin typeface="Cambria Math" charset="0"/>
                        <a:ea typeface="Times New Roman" charset="0"/>
                        <a:cs typeface="Times New Roman" charset="0"/>
                      </a:rPr>
                      <m:t>𝐾</m:t>
                    </m:r>
                  </m:oMath>
                </a14:m>
                <a:r>
                  <a:rPr lang="en-US" sz="2900" dirty="0" smtClean="0">
                    <a:latin typeface="Times New Roman" charset="0"/>
                    <a:ea typeface="Times New Roman" charset="0"/>
                    <a:cs typeface="Times New Roman" charset="0"/>
                  </a:rPr>
                  <a:t> PC scores for </a:t>
                </a:r>
                <a14:m>
                  <m:oMath xmlns:m="http://schemas.openxmlformats.org/officeDocument/2006/math">
                    <m:sSup>
                      <m:sSupPr>
                        <m:ctrlPr>
                          <a:rPr lang="en-US" sz="2900" i="1">
                            <a:latin typeface="Cambria Math" charset="0"/>
                            <a:ea typeface="Times New Roman" charset="0"/>
                            <a:cs typeface="Times New Roman" charset="0"/>
                          </a:rPr>
                        </m:ctrlPr>
                      </m:sSupPr>
                      <m:e>
                        <m:r>
                          <a:rPr lang="en-US" sz="2900" b="0" i="1" smtClean="0">
                            <a:latin typeface="Cambria Math" charset="0"/>
                            <a:ea typeface="Times New Roman" charset="0"/>
                            <a:cs typeface="Times New Roman" charset="0"/>
                          </a:rPr>
                          <m:t>𝑖</m:t>
                        </m:r>
                      </m:e>
                      <m:sup>
                        <m:r>
                          <a:rPr lang="en-US" sz="2900" i="1">
                            <a:latin typeface="Cambria Math" charset="0"/>
                            <a:ea typeface="Times New Roman" charset="0"/>
                            <a:cs typeface="Times New Roman" charset="0"/>
                          </a:rPr>
                          <m:t>𝑡h</m:t>
                        </m:r>
                      </m:sup>
                    </m:sSup>
                    <m:r>
                      <a:rPr lang="en-US" sz="2900" i="1">
                        <a:latin typeface="Cambria Math" charset="0"/>
                        <a:ea typeface="Times New Roman" charset="0"/>
                        <a:cs typeface="Times New Roman" charset="0"/>
                      </a:rPr>
                      <m:t> </m:t>
                    </m:r>
                  </m:oMath>
                </a14:m>
                <a:r>
                  <a:rPr lang="en-US" sz="2900" dirty="0" smtClean="0">
                    <a:latin typeface="Times New Roman" charset="0"/>
                    <a:ea typeface="Times New Roman" charset="0"/>
                    <a:cs typeface="Times New Roman" charset="0"/>
                  </a:rPr>
                  <a:t>curve)</a:t>
                </a:r>
              </a:p>
              <a:p>
                <a:pPr lvl="1"/>
                <a14:m>
                  <m:oMath xmlns:m="http://schemas.openxmlformats.org/officeDocument/2006/math">
                    <m:sSub>
                      <m:sSubPr>
                        <m:ctrlPr>
                          <a:rPr lang="en-US" sz="2900" i="1">
                            <a:latin typeface="Cambria Math" charset="0"/>
                            <a:ea typeface="Times New Roman" charset="0"/>
                            <a:cs typeface="Times New Roman" charset="0"/>
                          </a:rPr>
                        </m:ctrlPr>
                      </m:sSubPr>
                      <m:e>
                        <m:r>
                          <a:rPr lang="en-US" sz="2900" b="0" i="1" smtClean="0">
                            <a:latin typeface="Cambria Math" charset="0"/>
                            <a:ea typeface="Times New Roman" charset="0"/>
                            <a:cs typeface="Times New Roman" charset="0"/>
                          </a:rPr>
                          <m:t>𝑊</m:t>
                        </m:r>
                      </m:e>
                      <m:sub>
                        <m:r>
                          <a:rPr lang="en-US" sz="2900" b="0" i="1" smtClean="0">
                            <a:latin typeface="Cambria Math" charset="0"/>
                            <a:ea typeface="Times New Roman" charset="0"/>
                            <a:cs typeface="Times New Roman" charset="0"/>
                          </a:rPr>
                          <m:t>𝑖𝑘</m:t>
                        </m:r>
                      </m:sub>
                    </m:sSub>
                    <m:r>
                      <a:rPr lang="en-US" sz="2900" b="0" i="1" smtClean="0">
                        <a:latin typeface="Cambria Math" charset="0"/>
                        <a:ea typeface="Times New Roman" charset="0"/>
                        <a:cs typeface="Times New Roman" charset="0"/>
                      </a:rPr>
                      <m:t>=</m:t>
                    </m:r>
                    <m:sSup>
                      <m:sSupPr>
                        <m:ctrlPr>
                          <a:rPr lang="en-US" sz="2900" i="1">
                            <a:latin typeface="Cambria Math" charset="0"/>
                            <a:ea typeface="Times New Roman" charset="0"/>
                            <a:cs typeface="Times New Roman" charset="0"/>
                          </a:rPr>
                        </m:ctrlPr>
                      </m:sSupPr>
                      <m:e>
                        <m:d>
                          <m:dPr>
                            <m:ctrlPr>
                              <a:rPr lang="en-US" sz="2900" i="1">
                                <a:latin typeface="Cambria Math" charset="0"/>
                                <a:ea typeface="Times New Roman" charset="0"/>
                                <a:cs typeface="Times New Roman" charset="0"/>
                              </a:rPr>
                            </m:ctrlPr>
                          </m:dPr>
                          <m:e>
                            <m:sSub>
                              <m:sSubPr>
                                <m:ctrlPr>
                                  <a:rPr lang="en-US" sz="2900" i="1">
                                    <a:latin typeface="Cambria Math" charset="0"/>
                                    <a:ea typeface="Times New Roman" charset="0"/>
                                    <a:cs typeface="Times New Roman" charset="0"/>
                                  </a:rPr>
                                </m:ctrlPr>
                              </m:sSubPr>
                              <m:e>
                                <m:r>
                                  <a:rPr lang="en-US" sz="2900" b="0" i="1" smtClean="0">
                                    <a:latin typeface="Cambria Math" charset="0"/>
                                    <a:ea typeface="Times New Roman" charset="0"/>
                                    <a:cs typeface="Times New Roman" charset="0"/>
                                  </a:rPr>
                                  <m:t>𝑤</m:t>
                                </m:r>
                              </m:e>
                              <m:sub>
                                <m:r>
                                  <a:rPr lang="en-US" sz="2900" i="1">
                                    <a:latin typeface="Cambria Math" charset="0"/>
                                    <a:ea typeface="Times New Roman" charset="0"/>
                                    <a:cs typeface="Times New Roman" charset="0"/>
                                  </a:rPr>
                                  <m:t>𝑘</m:t>
                                </m:r>
                              </m:sub>
                            </m:sSub>
                            <m:d>
                              <m:dPr>
                                <m:ctrlPr>
                                  <a:rPr lang="en-US" sz="2900" i="1">
                                    <a:latin typeface="Cambria Math" charset="0"/>
                                    <a:ea typeface="Cambria Math" charset="0"/>
                                    <a:cs typeface="Cambria Math" charset="0"/>
                                  </a:rPr>
                                </m:ctrlPr>
                              </m:dPr>
                              <m:e>
                                <m:sSub>
                                  <m:sSubPr>
                                    <m:ctrlPr>
                                      <a:rPr lang="en-US" sz="2900" i="1">
                                        <a:latin typeface="Cambria Math" charset="0"/>
                                        <a:ea typeface="Cambria Math" charset="0"/>
                                        <a:cs typeface="Cambria Math" charset="0"/>
                                      </a:rPr>
                                    </m:ctrlPr>
                                  </m:sSubPr>
                                  <m:e>
                                    <m:r>
                                      <a:rPr lang="en-US" sz="2900" i="1">
                                        <a:latin typeface="Cambria Math" charset="0"/>
                                        <a:ea typeface="Cambria Math" charset="0"/>
                                        <a:cs typeface="Cambria Math" charset="0"/>
                                      </a:rPr>
                                      <m:t>𝑇</m:t>
                                    </m:r>
                                  </m:e>
                                  <m:sub>
                                    <m:r>
                                      <a:rPr lang="en-US" sz="2900" i="1">
                                        <a:latin typeface="Cambria Math" charset="0"/>
                                        <a:ea typeface="Cambria Math" charset="0"/>
                                        <a:cs typeface="Cambria Math" charset="0"/>
                                      </a:rPr>
                                      <m:t>𝑖</m:t>
                                    </m:r>
                                    <m:r>
                                      <a:rPr lang="en-US" sz="2900" i="1">
                                        <a:latin typeface="Cambria Math" charset="0"/>
                                        <a:ea typeface="Cambria Math" charset="0"/>
                                        <a:cs typeface="Cambria Math" charset="0"/>
                                      </a:rPr>
                                      <m:t>1</m:t>
                                    </m:r>
                                  </m:sub>
                                </m:sSub>
                              </m:e>
                            </m:d>
                            <m:r>
                              <a:rPr lang="en-US" sz="2900" i="1">
                                <a:latin typeface="Cambria Math" charset="0"/>
                                <a:ea typeface="Cambria Math" charset="0"/>
                                <a:cs typeface="Cambria Math" charset="0"/>
                              </a:rPr>
                              <m:t>,…,</m:t>
                            </m:r>
                            <m:sSub>
                              <m:sSubPr>
                                <m:ctrlPr>
                                  <a:rPr lang="en-US" sz="2900" i="1">
                                    <a:latin typeface="Cambria Math" charset="0"/>
                                    <a:ea typeface="Times New Roman" charset="0"/>
                                    <a:cs typeface="Times New Roman" charset="0"/>
                                  </a:rPr>
                                </m:ctrlPr>
                              </m:sSubPr>
                              <m:e>
                                <m:r>
                                  <a:rPr lang="en-US" sz="2900" b="0" i="1" smtClean="0">
                                    <a:latin typeface="Cambria Math" charset="0"/>
                                    <a:ea typeface="Times New Roman" charset="0"/>
                                    <a:cs typeface="Times New Roman" charset="0"/>
                                  </a:rPr>
                                  <m:t>𝑤</m:t>
                                </m:r>
                              </m:e>
                              <m:sub>
                                <m:r>
                                  <a:rPr lang="en-US" sz="2900" i="1">
                                    <a:latin typeface="Cambria Math" charset="0"/>
                                    <a:ea typeface="Times New Roman" charset="0"/>
                                    <a:cs typeface="Times New Roman" charset="0"/>
                                  </a:rPr>
                                  <m:t>𝑘</m:t>
                                </m:r>
                              </m:sub>
                            </m:sSub>
                            <m:d>
                              <m:dPr>
                                <m:ctrlPr>
                                  <a:rPr lang="en-US" sz="2900" i="1">
                                    <a:latin typeface="Cambria Math" charset="0"/>
                                    <a:ea typeface="Cambria Math" charset="0"/>
                                    <a:cs typeface="Cambria Math" charset="0"/>
                                  </a:rPr>
                                </m:ctrlPr>
                              </m:dPr>
                              <m:e>
                                <m:sSub>
                                  <m:sSubPr>
                                    <m:ctrlPr>
                                      <a:rPr lang="en-US" sz="2900" i="1">
                                        <a:latin typeface="Cambria Math" charset="0"/>
                                        <a:ea typeface="Cambria Math" charset="0"/>
                                        <a:cs typeface="Cambria Math" charset="0"/>
                                      </a:rPr>
                                    </m:ctrlPr>
                                  </m:sSubPr>
                                  <m:e>
                                    <m:r>
                                      <a:rPr lang="en-US" sz="2900" i="1">
                                        <a:latin typeface="Cambria Math" charset="0"/>
                                        <a:ea typeface="Cambria Math" charset="0"/>
                                        <a:cs typeface="Cambria Math" charset="0"/>
                                      </a:rPr>
                                      <m:t>𝑇</m:t>
                                    </m:r>
                                  </m:e>
                                  <m:sub>
                                    <m:r>
                                      <a:rPr lang="en-US" sz="2900" i="1">
                                        <a:latin typeface="Cambria Math" charset="0"/>
                                        <a:ea typeface="Cambria Math" charset="0"/>
                                        <a:cs typeface="Cambria Math" charset="0"/>
                                      </a:rPr>
                                      <m:t>𝑖</m:t>
                                    </m:r>
                                    <m:sSub>
                                      <m:sSubPr>
                                        <m:ctrlPr>
                                          <a:rPr lang="en-US" sz="2900" i="1">
                                            <a:latin typeface="Cambria Math" charset="0"/>
                                            <a:ea typeface="Cambria Math" charset="0"/>
                                            <a:cs typeface="Cambria Math" charset="0"/>
                                          </a:rPr>
                                        </m:ctrlPr>
                                      </m:sSubPr>
                                      <m:e>
                                        <m:r>
                                          <a:rPr lang="en-US" sz="2900" i="1">
                                            <a:latin typeface="Cambria Math" charset="0"/>
                                            <a:ea typeface="Cambria Math" charset="0"/>
                                            <a:cs typeface="Cambria Math" charset="0"/>
                                          </a:rPr>
                                          <m:t>𝑛</m:t>
                                        </m:r>
                                      </m:e>
                                      <m:sub>
                                        <m:r>
                                          <a:rPr lang="en-US" sz="2900" i="1">
                                            <a:latin typeface="Cambria Math" charset="0"/>
                                            <a:ea typeface="Cambria Math" charset="0"/>
                                            <a:cs typeface="Cambria Math" charset="0"/>
                                          </a:rPr>
                                          <m:t>𝑖</m:t>
                                        </m:r>
                                      </m:sub>
                                    </m:sSub>
                                  </m:sub>
                                </m:sSub>
                              </m:e>
                            </m:d>
                          </m:e>
                        </m:d>
                      </m:e>
                      <m:sup>
                        <m:r>
                          <a:rPr lang="en-US" sz="2900" i="1">
                            <a:latin typeface="Cambria Math" charset="0"/>
                            <a:ea typeface="Times New Roman" charset="0"/>
                            <a:cs typeface="Times New Roman" charset="0"/>
                          </a:rPr>
                          <m:t>𝑇</m:t>
                        </m:r>
                      </m:sup>
                    </m:sSup>
                  </m:oMath>
                </a14:m>
                <a:r>
                  <a:rPr lang="en-US" sz="2900" b="0" dirty="0" smtClean="0">
                    <a:latin typeface="Times New Roman" charset="0"/>
                    <a:ea typeface="Times New Roman" charset="0"/>
                    <a:cs typeface="Times New Roman" charset="0"/>
                  </a:rPr>
                  <a:t> and </a:t>
                </a:r>
                <a14:m>
                  <m:oMath xmlns:m="http://schemas.openxmlformats.org/officeDocument/2006/math">
                    <m:sSubSup>
                      <m:sSubSupPr>
                        <m:ctrlPr>
                          <a:rPr lang="en-US" sz="2900" i="1">
                            <a:latin typeface="Cambria Math" charset="0"/>
                            <a:ea typeface="Times New Roman" charset="0"/>
                            <a:cs typeface="Times New Roman" charset="0"/>
                          </a:rPr>
                        </m:ctrlPr>
                      </m:sSubSupPr>
                      <m:e>
                        <m:r>
                          <a:rPr lang="en-US" sz="2900" b="0" i="1" smtClean="0">
                            <a:latin typeface="Cambria Math" charset="0"/>
                            <a:ea typeface="Times New Roman" charset="0"/>
                            <a:cs typeface="Times New Roman" charset="0"/>
                          </a:rPr>
                          <m:t>𝑊</m:t>
                        </m:r>
                      </m:e>
                      <m:sub>
                        <m:r>
                          <a:rPr lang="en-US" sz="2900" i="1">
                            <a:latin typeface="Cambria Math" charset="0"/>
                            <a:ea typeface="Times New Roman" charset="0"/>
                            <a:cs typeface="Times New Roman" charset="0"/>
                          </a:rPr>
                          <m:t>𝑖</m:t>
                        </m:r>
                      </m:sub>
                      <m:sup>
                        <m:r>
                          <a:rPr lang="en-US" sz="2900" i="1">
                            <a:latin typeface="Cambria Math" charset="0"/>
                            <a:ea typeface="Times New Roman" charset="0"/>
                            <a:cs typeface="Times New Roman" charset="0"/>
                          </a:rPr>
                          <m:t>(</m:t>
                        </m:r>
                        <m:r>
                          <a:rPr lang="en-US" sz="2900" i="1">
                            <a:latin typeface="Cambria Math" charset="0"/>
                            <a:ea typeface="Times New Roman" charset="0"/>
                            <a:cs typeface="Times New Roman" charset="0"/>
                          </a:rPr>
                          <m:t>𝐾</m:t>
                        </m:r>
                        <m:r>
                          <a:rPr lang="en-US" sz="2900" i="1">
                            <a:latin typeface="Cambria Math" charset="0"/>
                            <a:ea typeface="Times New Roman" charset="0"/>
                            <a:cs typeface="Times New Roman" charset="0"/>
                          </a:rPr>
                          <m:t>)</m:t>
                        </m:r>
                      </m:sup>
                    </m:sSubSup>
                    <m:r>
                      <a:rPr lang="en-US" sz="2900" b="0" i="1" smtClean="0">
                        <a:latin typeface="Cambria Math" charset="0"/>
                        <a:ea typeface="Times New Roman" charset="0"/>
                        <a:cs typeface="Times New Roman" charset="0"/>
                      </a:rPr>
                      <m:t>=</m:t>
                    </m:r>
                    <m:d>
                      <m:dPr>
                        <m:ctrlPr>
                          <a:rPr lang="en-US" sz="2900" b="0" i="1" smtClean="0">
                            <a:latin typeface="Cambria Math" charset="0"/>
                            <a:ea typeface="Times New Roman" charset="0"/>
                            <a:cs typeface="Times New Roman" charset="0"/>
                          </a:rPr>
                        </m:ctrlPr>
                      </m:dPr>
                      <m:e>
                        <m:sSub>
                          <m:sSubPr>
                            <m:ctrlPr>
                              <a:rPr lang="en-US" sz="2900" i="1">
                                <a:latin typeface="Cambria Math" charset="0"/>
                                <a:ea typeface="Times New Roman" charset="0"/>
                                <a:cs typeface="Times New Roman" charset="0"/>
                              </a:rPr>
                            </m:ctrlPr>
                          </m:sSubPr>
                          <m:e>
                            <m:r>
                              <a:rPr lang="en-US" sz="2900" b="0" i="1" smtClean="0">
                                <a:latin typeface="Cambria Math" charset="0"/>
                                <a:ea typeface="Times New Roman" charset="0"/>
                                <a:cs typeface="Times New Roman" charset="0"/>
                              </a:rPr>
                              <m:t>𝑊</m:t>
                            </m:r>
                          </m:e>
                          <m:sub>
                            <m:r>
                              <a:rPr lang="en-US" sz="2900" i="1">
                                <a:latin typeface="Cambria Math" charset="0"/>
                                <a:ea typeface="Times New Roman" charset="0"/>
                                <a:cs typeface="Times New Roman" charset="0"/>
                              </a:rPr>
                              <m:t>𝑖</m:t>
                            </m:r>
                            <m:r>
                              <a:rPr lang="en-US" sz="2900" b="0" i="1" smtClean="0">
                                <a:latin typeface="Cambria Math" charset="0"/>
                                <a:ea typeface="Times New Roman" charset="0"/>
                                <a:cs typeface="Times New Roman" charset="0"/>
                              </a:rPr>
                              <m:t>1</m:t>
                            </m:r>
                          </m:sub>
                        </m:sSub>
                        <m:r>
                          <a:rPr lang="en-US" sz="2900" b="0" i="1" smtClean="0">
                            <a:latin typeface="Cambria Math" charset="0"/>
                            <a:ea typeface="Times New Roman" charset="0"/>
                            <a:cs typeface="Times New Roman" charset="0"/>
                          </a:rPr>
                          <m:t>,…,</m:t>
                        </m:r>
                        <m:sSub>
                          <m:sSubPr>
                            <m:ctrlPr>
                              <a:rPr lang="en-US" sz="2900" i="1" smtClean="0">
                                <a:latin typeface="Cambria Math" charset="0"/>
                                <a:ea typeface="Times New Roman" charset="0"/>
                                <a:cs typeface="Times New Roman" charset="0"/>
                              </a:rPr>
                            </m:ctrlPr>
                          </m:sSubPr>
                          <m:e>
                            <m:r>
                              <a:rPr lang="en-US" sz="2900" b="0" i="1" smtClean="0">
                                <a:latin typeface="Cambria Math" charset="0"/>
                                <a:ea typeface="Times New Roman" charset="0"/>
                                <a:cs typeface="Times New Roman" charset="0"/>
                              </a:rPr>
                              <m:t>𝑊</m:t>
                            </m:r>
                          </m:e>
                          <m:sub>
                            <m:r>
                              <a:rPr lang="en-US" sz="2900" i="1">
                                <a:latin typeface="Cambria Math" charset="0"/>
                                <a:ea typeface="Times New Roman" charset="0"/>
                                <a:cs typeface="Times New Roman" charset="0"/>
                              </a:rPr>
                              <m:t>𝑖</m:t>
                            </m:r>
                            <m:r>
                              <a:rPr lang="en-US" sz="2900" b="0" i="1" smtClean="0">
                                <a:latin typeface="Cambria Math" charset="0"/>
                                <a:ea typeface="Times New Roman" charset="0"/>
                                <a:cs typeface="Times New Roman" charset="0"/>
                              </a:rPr>
                              <m:t>𝐾</m:t>
                            </m:r>
                          </m:sub>
                        </m:sSub>
                      </m:e>
                    </m:d>
                  </m:oMath>
                </a14:m>
                <a:r>
                  <a:rPr lang="en-US" sz="2900" b="0" dirty="0" smtClean="0">
                    <a:latin typeface="Times New Roman" charset="0"/>
                    <a:ea typeface="Times New Roman" charset="0"/>
                    <a:cs typeface="Times New Roman" charset="0"/>
                  </a:rPr>
                  <a:t> </a:t>
                </a:r>
              </a:p>
              <a:p>
                <a:pPr marL="457200" lvl="1" indent="0">
                  <a:buNone/>
                </a:pPr>
                <a:r>
                  <a:rPr lang="en-US" sz="2900" dirty="0" smtClean="0">
                    <a:latin typeface="Times New Roman" charset="0"/>
                    <a:ea typeface="Times New Roman" charset="0"/>
                    <a:cs typeface="Times New Roman" charset="0"/>
                  </a:rPr>
                  <a:t>     </a:t>
                </a:r>
                <a:r>
                  <a:rPr lang="en-US" sz="2900" b="0" dirty="0" smtClean="0">
                    <a:latin typeface="Times New Roman" charset="0"/>
                    <a:ea typeface="Times New Roman" charset="0"/>
                    <a:cs typeface="Times New Roman" charset="0"/>
                  </a:rPr>
                  <a:t>(first K </a:t>
                </a:r>
                <a:r>
                  <a:rPr lang="en-US" sz="2900" b="0" dirty="0" err="1" smtClean="0">
                    <a:latin typeface="Times New Roman" charset="0"/>
                    <a:ea typeface="Times New Roman" charset="0"/>
                    <a:cs typeface="Times New Roman" charset="0"/>
                  </a:rPr>
                  <a:t>eigenfunctions</a:t>
                </a:r>
                <a:r>
                  <a:rPr lang="en-US" sz="2900" b="0" dirty="0" smtClean="0">
                    <a:latin typeface="Times New Roman" charset="0"/>
                    <a:ea typeface="Times New Roman" charset="0"/>
                    <a:cs typeface="Times New Roman" charset="0"/>
                  </a:rPr>
                  <a:t> at each time point on </a:t>
                </a:r>
                <a14:m>
                  <m:oMath xmlns:m="http://schemas.openxmlformats.org/officeDocument/2006/math">
                    <m:sSup>
                      <m:sSupPr>
                        <m:ctrlPr>
                          <a:rPr lang="en-US" sz="2900" i="1">
                            <a:latin typeface="Cambria Math" charset="0"/>
                            <a:ea typeface="Times New Roman" charset="0"/>
                            <a:cs typeface="Times New Roman" charset="0"/>
                          </a:rPr>
                        </m:ctrlPr>
                      </m:sSupPr>
                      <m:e>
                        <m:r>
                          <a:rPr lang="en-US" sz="2900" i="1">
                            <a:latin typeface="Cambria Math" charset="0"/>
                            <a:ea typeface="Times New Roman" charset="0"/>
                            <a:cs typeface="Times New Roman" charset="0"/>
                          </a:rPr>
                          <m:t>𝑖</m:t>
                        </m:r>
                      </m:e>
                      <m:sup>
                        <m:r>
                          <a:rPr lang="en-US" sz="2900" i="1">
                            <a:latin typeface="Cambria Math" charset="0"/>
                            <a:ea typeface="Times New Roman" charset="0"/>
                            <a:cs typeface="Times New Roman" charset="0"/>
                          </a:rPr>
                          <m:t>𝑡h</m:t>
                        </m:r>
                      </m:sup>
                    </m:sSup>
                    <m:r>
                      <a:rPr lang="en-US" sz="2900" i="1">
                        <a:latin typeface="Cambria Math" charset="0"/>
                        <a:ea typeface="Times New Roman" charset="0"/>
                        <a:cs typeface="Times New Roman" charset="0"/>
                      </a:rPr>
                      <m:t> </m:t>
                    </m:r>
                  </m:oMath>
                </a14:m>
                <a:r>
                  <a:rPr lang="en-US" sz="2900" dirty="0" smtClean="0">
                    <a:latin typeface="Times New Roman" charset="0"/>
                    <a:ea typeface="Times New Roman" charset="0"/>
                    <a:cs typeface="Times New Roman" charset="0"/>
                  </a:rPr>
                  <a:t>curve</a:t>
                </a:r>
                <a:r>
                  <a:rPr lang="en-US" sz="2900" dirty="0" smtClean="0">
                    <a:latin typeface="Times New Roman" charset="0"/>
                    <a:ea typeface="Times New Roman" charset="0"/>
                    <a:cs typeface="Times New Roman" charset="0"/>
                  </a:rPr>
                  <a:t>)</a:t>
                </a:r>
                <a:endParaRPr lang="en-US" sz="2900" b="0" dirty="0" smtClean="0">
                  <a:latin typeface="Times New Roman" charset="0"/>
                  <a:ea typeface="Times New Roman" charset="0"/>
                  <a:cs typeface="Times New Roman" charset="0"/>
                </a:endParaRPr>
              </a:p>
              <a:p>
                <a14:m>
                  <m:oMath xmlns:m="http://schemas.openxmlformats.org/officeDocument/2006/math">
                    <m:r>
                      <a:rPr lang="en-US" sz="2900" i="1" smtClean="0">
                        <a:solidFill>
                          <a:schemeClr val="tx1">
                            <a:lumMod val="85000"/>
                            <a:lumOff val="15000"/>
                          </a:schemeClr>
                        </a:solidFill>
                        <a:latin typeface="Cambria Math" charset="0"/>
                        <a:ea typeface="Times New Roman" charset="0"/>
                        <a:cs typeface="Times New Roman" charset="0"/>
                      </a:rPr>
                      <m:t>𝐶𝑜𝑣</m:t>
                    </m:r>
                    <m:d>
                      <m:dPr>
                        <m:ctrlPr>
                          <a:rPr lang="en-US" sz="2900" i="1">
                            <a:solidFill>
                              <a:schemeClr val="tx1">
                                <a:lumMod val="85000"/>
                                <a:lumOff val="15000"/>
                              </a:schemeClr>
                            </a:solidFill>
                            <a:latin typeface="Cambria Math" charset="0"/>
                            <a:ea typeface="Times New Roman" charset="0"/>
                            <a:cs typeface="Times New Roman" charset="0"/>
                          </a:rPr>
                        </m:ctrlPr>
                      </m:dPr>
                      <m:e>
                        <m:sSup>
                          <m:sSupPr>
                            <m:ctrlPr>
                              <a:rPr lang="en-US" sz="2900" i="1">
                                <a:solidFill>
                                  <a:schemeClr val="tx1">
                                    <a:lumMod val="85000"/>
                                    <a:lumOff val="15000"/>
                                  </a:schemeClr>
                                </a:solidFill>
                                <a:latin typeface="Cambria Math" charset="0"/>
                                <a:ea typeface="Times New Roman" charset="0"/>
                                <a:cs typeface="Times New Roman" charset="0"/>
                              </a:rPr>
                            </m:ctrlPr>
                          </m:sSupPr>
                          <m:e>
                            <m:r>
                              <a:rPr lang="en-US" sz="2900" i="1">
                                <a:solidFill>
                                  <a:schemeClr val="tx1">
                                    <a:lumMod val="85000"/>
                                    <a:lumOff val="15000"/>
                                  </a:schemeClr>
                                </a:solidFill>
                                <a:latin typeface="Cambria Math" charset="0"/>
                                <a:ea typeface="Times New Roman" charset="0"/>
                                <a:cs typeface="Times New Roman" charset="0"/>
                              </a:rPr>
                              <m:t>𝑆</m:t>
                            </m:r>
                          </m:e>
                          <m:sup>
                            <m:d>
                              <m:dPr>
                                <m:ctrlPr>
                                  <a:rPr lang="en-US" sz="2900" i="1">
                                    <a:solidFill>
                                      <a:schemeClr val="tx1">
                                        <a:lumMod val="85000"/>
                                        <a:lumOff val="15000"/>
                                      </a:schemeClr>
                                    </a:solidFill>
                                    <a:latin typeface="Cambria Math" charset="0"/>
                                    <a:ea typeface="Times New Roman" charset="0"/>
                                    <a:cs typeface="Times New Roman" charset="0"/>
                                  </a:rPr>
                                </m:ctrlPr>
                              </m:dPr>
                              <m:e>
                                <m:r>
                                  <a:rPr lang="en-US" sz="2900" i="1">
                                    <a:solidFill>
                                      <a:schemeClr val="tx1">
                                        <a:lumMod val="85000"/>
                                        <a:lumOff val="15000"/>
                                      </a:schemeClr>
                                    </a:solidFill>
                                    <a:latin typeface="Cambria Math" charset="0"/>
                                    <a:ea typeface="Times New Roman" charset="0"/>
                                    <a:cs typeface="Times New Roman" charset="0"/>
                                  </a:rPr>
                                  <m:t>𝐾</m:t>
                                </m:r>
                              </m:e>
                            </m:d>
                          </m:sup>
                        </m:sSup>
                        <m:r>
                          <a:rPr lang="en-US" sz="2900">
                            <a:solidFill>
                              <a:schemeClr val="tx1">
                                <a:lumMod val="85000"/>
                                <a:lumOff val="15000"/>
                              </a:schemeClr>
                            </a:solidFill>
                            <a:latin typeface="Cambria Math" charset="0"/>
                            <a:ea typeface="Times New Roman" charset="0"/>
                            <a:cs typeface="Times New Roman" charset="0"/>
                          </a:rPr>
                          <m:t>,</m:t>
                        </m:r>
                        <m:sSub>
                          <m:sSubPr>
                            <m:ctrlPr>
                              <a:rPr lang="en-US" sz="2900" i="1">
                                <a:solidFill>
                                  <a:schemeClr val="tx1">
                                    <a:lumMod val="85000"/>
                                    <a:lumOff val="15000"/>
                                  </a:schemeClr>
                                </a:solidFill>
                                <a:latin typeface="Cambria Math" charset="0"/>
                                <a:ea typeface="Times New Roman" charset="0"/>
                                <a:cs typeface="Times New Roman" charset="0"/>
                              </a:rPr>
                            </m:ctrlPr>
                          </m:sSubPr>
                          <m:e>
                            <m:r>
                              <a:rPr lang="en-US" sz="2900" i="1">
                                <a:solidFill>
                                  <a:schemeClr val="tx1">
                                    <a:lumMod val="85000"/>
                                    <a:lumOff val="15000"/>
                                  </a:schemeClr>
                                </a:solidFill>
                                <a:latin typeface="Cambria Math" charset="0"/>
                                <a:ea typeface="Times New Roman" charset="0"/>
                                <a:cs typeface="Times New Roman" charset="0"/>
                              </a:rPr>
                              <m:t>𝑌</m:t>
                            </m:r>
                          </m:e>
                          <m:sub>
                            <m:r>
                              <a:rPr lang="en-US" sz="2900" i="1">
                                <a:solidFill>
                                  <a:schemeClr val="tx1">
                                    <a:lumMod val="85000"/>
                                    <a:lumOff val="15000"/>
                                  </a:schemeClr>
                                </a:solidFill>
                                <a:latin typeface="Cambria Math" charset="0"/>
                                <a:ea typeface="Times New Roman" charset="0"/>
                                <a:cs typeface="Times New Roman" charset="0"/>
                              </a:rPr>
                              <m:t>𝑖</m:t>
                            </m:r>
                          </m:sub>
                        </m:sSub>
                      </m:e>
                    </m:d>
                    <m:r>
                      <a:rPr lang="en-US" sz="2900" i="1">
                        <a:solidFill>
                          <a:schemeClr val="tx1">
                            <a:lumMod val="85000"/>
                            <a:lumOff val="15000"/>
                          </a:schemeClr>
                        </a:solidFill>
                        <a:latin typeface="Cambria Math" charset="0"/>
                        <a:ea typeface="Times New Roman" charset="0"/>
                        <a:cs typeface="Times New Roman" charset="0"/>
                      </a:rPr>
                      <m:t>=</m:t>
                    </m:r>
                    <m:sSup>
                      <m:sSupPr>
                        <m:ctrlPr>
                          <a:rPr lang="en-US" sz="2900" i="1">
                            <a:solidFill>
                              <a:schemeClr val="tx1">
                                <a:lumMod val="85000"/>
                                <a:lumOff val="15000"/>
                              </a:schemeClr>
                            </a:solidFill>
                            <a:latin typeface="Cambria Math" charset="0"/>
                            <a:ea typeface="Times New Roman" charset="0"/>
                            <a:cs typeface="Times New Roman" charset="0"/>
                          </a:rPr>
                        </m:ctrlPr>
                      </m:sSupPr>
                      <m:e>
                        <m:r>
                          <m:rPr>
                            <m:sty m:val="p"/>
                          </m:rPr>
                          <a:rPr lang="en-US" sz="2900" i="1">
                            <a:solidFill>
                              <a:schemeClr val="tx1">
                                <a:lumMod val="85000"/>
                                <a:lumOff val="15000"/>
                              </a:schemeClr>
                            </a:solidFill>
                            <a:latin typeface="Cambria Math" charset="0"/>
                            <a:ea typeface="Cambria Math" charset="0"/>
                            <a:cs typeface="Cambria Math" charset="0"/>
                          </a:rPr>
                          <m:t>Λ</m:t>
                        </m:r>
                      </m:e>
                      <m:sup>
                        <m:r>
                          <a:rPr lang="en-US" sz="2900" i="1">
                            <a:solidFill>
                              <a:schemeClr val="tx1">
                                <a:lumMod val="85000"/>
                                <a:lumOff val="15000"/>
                              </a:schemeClr>
                            </a:solidFill>
                            <a:latin typeface="Cambria Math" charset="0"/>
                            <a:ea typeface="Times New Roman" charset="0"/>
                            <a:cs typeface="Times New Roman" charset="0"/>
                          </a:rPr>
                          <m:t>(</m:t>
                        </m:r>
                        <m:r>
                          <a:rPr lang="en-US" sz="2900" i="1">
                            <a:solidFill>
                              <a:schemeClr val="tx1">
                                <a:lumMod val="85000"/>
                                <a:lumOff val="15000"/>
                              </a:schemeClr>
                            </a:solidFill>
                            <a:latin typeface="Cambria Math" charset="0"/>
                            <a:ea typeface="Times New Roman" charset="0"/>
                            <a:cs typeface="Times New Roman" charset="0"/>
                          </a:rPr>
                          <m:t>𝐾</m:t>
                        </m:r>
                        <m:r>
                          <a:rPr lang="en-US" sz="2900" i="1">
                            <a:solidFill>
                              <a:schemeClr val="tx1">
                                <a:lumMod val="85000"/>
                                <a:lumOff val="15000"/>
                              </a:schemeClr>
                            </a:solidFill>
                            <a:latin typeface="Cambria Math" charset="0"/>
                            <a:ea typeface="Times New Roman" charset="0"/>
                            <a:cs typeface="Times New Roman" charset="0"/>
                          </a:rPr>
                          <m:t>)</m:t>
                        </m:r>
                      </m:sup>
                    </m:sSup>
                    <m:sSup>
                      <m:sSupPr>
                        <m:ctrlPr>
                          <a:rPr lang="en-US" sz="2900" i="1">
                            <a:solidFill>
                              <a:schemeClr val="tx1">
                                <a:lumMod val="85000"/>
                                <a:lumOff val="15000"/>
                              </a:schemeClr>
                            </a:solidFill>
                            <a:latin typeface="Cambria Math" charset="0"/>
                            <a:ea typeface="Times New Roman" charset="0"/>
                            <a:cs typeface="Times New Roman" charset="0"/>
                          </a:rPr>
                        </m:ctrlPr>
                      </m:sSupPr>
                      <m:e>
                        <m:d>
                          <m:dPr>
                            <m:ctrlPr>
                              <a:rPr lang="en-US" sz="2900" i="1">
                                <a:solidFill>
                                  <a:schemeClr val="tx1">
                                    <a:lumMod val="85000"/>
                                    <a:lumOff val="15000"/>
                                  </a:schemeClr>
                                </a:solidFill>
                                <a:latin typeface="Cambria Math" charset="0"/>
                                <a:ea typeface="Times New Roman" charset="0"/>
                                <a:cs typeface="Times New Roman" charset="0"/>
                              </a:rPr>
                            </m:ctrlPr>
                          </m:dPr>
                          <m:e>
                            <m:sSubSup>
                              <m:sSubSupPr>
                                <m:ctrlPr>
                                  <a:rPr lang="en-US" sz="2900" i="1">
                                    <a:solidFill>
                                      <a:schemeClr val="tx1">
                                        <a:lumMod val="85000"/>
                                        <a:lumOff val="15000"/>
                                      </a:schemeClr>
                                    </a:solidFill>
                                    <a:latin typeface="Cambria Math" charset="0"/>
                                    <a:ea typeface="Times New Roman" charset="0"/>
                                    <a:cs typeface="Times New Roman" charset="0"/>
                                  </a:rPr>
                                </m:ctrlPr>
                              </m:sSubSupPr>
                              <m:e>
                                <m:r>
                                  <a:rPr lang="en-US" sz="2900" i="1">
                                    <a:solidFill>
                                      <a:schemeClr val="tx1">
                                        <a:lumMod val="85000"/>
                                        <a:lumOff val="15000"/>
                                      </a:schemeClr>
                                    </a:solidFill>
                                    <a:latin typeface="Cambria Math" charset="0"/>
                                    <a:ea typeface="Times New Roman" charset="0"/>
                                    <a:cs typeface="Times New Roman" charset="0"/>
                                  </a:rPr>
                                  <m:t>𝑊</m:t>
                                </m:r>
                              </m:e>
                              <m:sub>
                                <m:r>
                                  <a:rPr lang="en-US" sz="2900" i="1">
                                    <a:solidFill>
                                      <a:schemeClr val="tx1">
                                        <a:lumMod val="85000"/>
                                        <a:lumOff val="15000"/>
                                      </a:schemeClr>
                                    </a:solidFill>
                                    <a:latin typeface="Cambria Math" charset="0"/>
                                    <a:ea typeface="Times New Roman" charset="0"/>
                                    <a:cs typeface="Times New Roman" charset="0"/>
                                  </a:rPr>
                                  <m:t>𝑖</m:t>
                                </m:r>
                              </m:sub>
                              <m:sup>
                                <m:d>
                                  <m:dPr>
                                    <m:ctrlPr>
                                      <a:rPr lang="en-US" sz="2900" i="1">
                                        <a:solidFill>
                                          <a:schemeClr val="tx1">
                                            <a:lumMod val="85000"/>
                                            <a:lumOff val="15000"/>
                                          </a:schemeClr>
                                        </a:solidFill>
                                        <a:latin typeface="Cambria Math" charset="0"/>
                                        <a:ea typeface="Times New Roman" charset="0"/>
                                        <a:cs typeface="Times New Roman" charset="0"/>
                                      </a:rPr>
                                    </m:ctrlPr>
                                  </m:dPr>
                                  <m:e>
                                    <m:r>
                                      <a:rPr lang="en-US" sz="2900" i="1">
                                        <a:solidFill>
                                          <a:schemeClr val="tx1">
                                            <a:lumMod val="85000"/>
                                            <a:lumOff val="15000"/>
                                          </a:schemeClr>
                                        </a:solidFill>
                                        <a:latin typeface="Cambria Math" charset="0"/>
                                        <a:ea typeface="Times New Roman" charset="0"/>
                                        <a:cs typeface="Times New Roman" charset="0"/>
                                      </a:rPr>
                                      <m:t>𝐾</m:t>
                                    </m:r>
                                  </m:e>
                                </m:d>
                              </m:sup>
                            </m:sSubSup>
                          </m:e>
                        </m:d>
                      </m:e>
                      <m:sup>
                        <m:r>
                          <a:rPr lang="en-US" sz="2900" i="1">
                            <a:solidFill>
                              <a:schemeClr val="tx1">
                                <a:lumMod val="85000"/>
                                <a:lumOff val="15000"/>
                              </a:schemeClr>
                            </a:solidFill>
                            <a:latin typeface="Cambria Math" charset="0"/>
                            <a:ea typeface="Times New Roman" charset="0"/>
                            <a:cs typeface="Times New Roman" charset="0"/>
                          </a:rPr>
                          <m:t>𝑇</m:t>
                        </m:r>
                      </m:sup>
                    </m:sSup>
                  </m:oMath>
                </a14:m>
                <a:endParaRPr lang="en-US" sz="2900" b="0" dirty="0" smtClean="0">
                  <a:latin typeface="Times New Roman" charset="0"/>
                  <a:ea typeface="Times New Roman" charset="0"/>
                  <a:cs typeface="Times New Roman" charset="0"/>
                </a:endParaRPr>
              </a:p>
              <a:p>
                <a:endParaRPr lang="en-US" sz="2000" b="0" dirty="0" smtClean="0">
                  <a:latin typeface="Times New Roman" charset="0"/>
                  <a:ea typeface="Times New Roman" charset="0"/>
                  <a:cs typeface="Times New Roman" charset="0"/>
                </a:endParaRPr>
              </a:p>
              <a:p>
                <a:endParaRPr lang="en-US" sz="2000" dirty="0">
                  <a:latin typeface="Times New Roman" charset="0"/>
                  <a:ea typeface="Times New Roman" charset="0"/>
                  <a:cs typeface="Times New Roman"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77334" y="1765301"/>
                <a:ext cx="8596668" cy="3698239"/>
              </a:xfrm>
              <a:blipFill rotWithShape="0">
                <a:blip r:embed="rId3"/>
                <a:stretch>
                  <a:fillRect l="-284" t="-2310"/>
                </a:stretch>
              </a:blipFill>
            </p:spPr>
            <p:txBody>
              <a:bodyPr/>
              <a:lstStyle/>
              <a:p>
                <a:r>
                  <a:rPr lang="en-US">
                    <a:noFill/>
                  </a:rPr>
                  <a:t> </a:t>
                </a:r>
              </a:p>
            </p:txBody>
          </p:sp>
        </mc:Fallback>
      </mc:AlternateContent>
    </p:spTree>
    <p:extLst>
      <p:ext uri="{BB962C8B-B14F-4D97-AF65-F5344CB8AC3E}">
        <p14:creationId xmlns:p14="http://schemas.microsoft.com/office/powerpoint/2010/main" val="5746370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Times New Roman" charset="0"/>
                <a:ea typeface="Times New Roman" charset="0"/>
                <a:cs typeface="Times New Roman" charset="0"/>
              </a:rPr>
              <a:t>Estimation of the distance metric</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77334" y="1716089"/>
                <a:ext cx="8596668" cy="4494211"/>
              </a:xfrm>
            </p:spPr>
            <p:txBody>
              <a:bodyPr>
                <a:noAutofit/>
              </a:bodyPr>
              <a:lstStyle/>
              <a:p>
                <a:r>
                  <a:rPr lang="en-US" sz="2000" dirty="0" smtClean="0">
                    <a:latin typeface="Times New Roman" charset="0"/>
                    <a:ea typeface="Times New Roman" charset="0"/>
                    <a:cs typeface="Times New Roman" charset="0"/>
                  </a:rPr>
                  <a:t>Assume normality of the process that is, </a:t>
                </a:r>
                <a14:m>
                  <m:oMath xmlns:m="http://schemas.openxmlformats.org/officeDocument/2006/math">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𝑠</m:t>
                        </m:r>
                      </m:e>
                      <m:sub>
                        <m:r>
                          <a:rPr lang="en-US" sz="2000" i="1">
                            <a:latin typeface="Cambria Math" charset="0"/>
                            <a:ea typeface="Times New Roman" charset="0"/>
                            <a:cs typeface="Times New Roman" charset="0"/>
                          </a:rPr>
                          <m:t>𝑖𝑘</m:t>
                        </m:r>
                      </m:sub>
                    </m:sSub>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𝑁</m:t>
                    </m:r>
                    <m:r>
                      <a:rPr lang="en-US" sz="2000" b="0" i="1" smtClean="0">
                        <a:latin typeface="Cambria Math" charset="0"/>
                        <a:ea typeface="Times New Roman" charset="0"/>
                        <a:cs typeface="Times New Roman" charset="0"/>
                      </a:rPr>
                      <m:t>(0,</m:t>
                    </m:r>
                    <m:sSub>
                      <m:sSubPr>
                        <m:ctrlPr>
                          <a:rPr lang="en-US" sz="2000" i="1">
                            <a:latin typeface="Cambria Math" charset="0"/>
                            <a:ea typeface="Times New Roman" charset="0"/>
                            <a:cs typeface="Times New Roman" charset="0"/>
                          </a:rPr>
                        </m:ctrlPr>
                      </m:sSubPr>
                      <m:e>
                        <m:r>
                          <a:rPr lang="en-US" sz="2000" b="0" i="1" smtClean="0">
                            <a:latin typeface="Cambria Math" charset="0"/>
                            <a:ea typeface="Times New Roman" charset="0"/>
                            <a:cs typeface="Times New Roman" charset="0"/>
                          </a:rPr>
                          <m:t>𝑑</m:t>
                        </m:r>
                      </m:e>
                      <m:sub>
                        <m:r>
                          <a:rPr lang="en-US" sz="2000" i="1">
                            <a:latin typeface="Cambria Math" charset="0"/>
                            <a:ea typeface="Times New Roman" charset="0"/>
                            <a:cs typeface="Times New Roman" charset="0"/>
                          </a:rPr>
                          <m:t>𝑘</m:t>
                        </m:r>
                      </m:sub>
                    </m:sSub>
                  </m:oMath>
                </a14:m>
                <a:r>
                  <a:rPr lang="en-US" sz="2000" dirty="0" smtClean="0">
                    <a:latin typeface="Times New Roman" charset="0"/>
                    <a:ea typeface="Times New Roman" charset="0"/>
                    <a:cs typeface="Times New Roman" charset="0"/>
                  </a:rPr>
                  <a:t>) and </a:t>
                </a:r>
                <a14:m>
                  <m:oMath xmlns:m="http://schemas.openxmlformats.org/officeDocument/2006/math">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𝜀</m:t>
                        </m:r>
                      </m:e>
                      <m:sub>
                        <m:r>
                          <a:rPr lang="en-US" sz="2000" i="1">
                            <a:latin typeface="Cambria Math" charset="0"/>
                            <a:ea typeface="Times New Roman" charset="0"/>
                            <a:cs typeface="Times New Roman" charset="0"/>
                          </a:rPr>
                          <m:t>𝑖𝑙</m:t>
                        </m:r>
                      </m:sub>
                    </m:sSub>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𝑁</m:t>
                    </m:r>
                    <m:d>
                      <m:dPr>
                        <m:ctrlPr>
                          <a:rPr lang="en-US" sz="2000" b="0" i="1" smtClean="0">
                            <a:latin typeface="Cambria Math" charset="0"/>
                            <a:ea typeface="Times New Roman" charset="0"/>
                            <a:cs typeface="Times New Roman" charset="0"/>
                          </a:rPr>
                        </m:ctrlPr>
                      </m:dPr>
                      <m:e>
                        <m:r>
                          <a:rPr lang="en-US" sz="2000" b="0" i="1" smtClean="0">
                            <a:latin typeface="Cambria Math" charset="0"/>
                            <a:ea typeface="Times New Roman" charset="0"/>
                            <a:cs typeface="Times New Roman" charset="0"/>
                          </a:rPr>
                          <m:t>0,</m:t>
                        </m:r>
                        <m:sSup>
                          <m:sSupPr>
                            <m:ctrlPr>
                              <a:rPr lang="en-US" sz="2000" i="1">
                                <a:latin typeface="Cambria Math" charset="0"/>
                                <a:ea typeface="Times New Roman" charset="0"/>
                                <a:cs typeface="Times New Roman" charset="0"/>
                              </a:rPr>
                            </m:ctrlPr>
                          </m:sSupPr>
                          <m:e>
                            <m:r>
                              <a:rPr lang="en-US" sz="2000" i="1">
                                <a:latin typeface="Cambria Math" charset="0"/>
                                <a:ea typeface="Times New Roman" charset="0"/>
                                <a:cs typeface="Times New Roman" charset="0"/>
                              </a:rPr>
                              <m:t>𝜎</m:t>
                            </m:r>
                          </m:e>
                          <m:sup>
                            <m:r>
                              <a:rPr lang="en-US" sz="2000" i="1">
                                <a:latin typeface="Cambria Math" charset="0"/>
                                <a:ea typeface="Times New Roman" charset="0"/>
                                <a:cs typeface="Times New Roman" charset="0"/>
                              </a:rPr>
                              <m:t>2</m:t>
                            </m:r>
                          </m:sup>
                        </m:sSup>
                      </m:e>
                    </m:d>
                  </m:oMath>
                </a14:m>
                <a:r>
                  <a:rPr lang="en-US" sz="2000" dirty="0" smtClean="0">
                    <a:latin typeface="Times New Roman" charset="0"/>
                    <a:ea typeface="Times New Roman" charset="0"/>
                    <a:cs typeface="Times New Roman" charset="0"/>
                  </a:rPr>
                  <a:t> and independence between errors and processes, the joint distribution of </a:t>
                </a:r>
                <a14:m>
                  <m:oMath xmlns:m="http://schemas.openxmlformats.org/officeDocument/2006/math">
                    <m:r>
                      <a:rPr lang="en-US" sz="2000" b="0" i="1" smtClean="0">
                        <a:latin typeface="Cambria Math" charset="0"/>
                        <a:ea typeface="Times New Roman" charset="0"/>
                        <a:cs typeface="Times New Roman" charset="0"/>
                      </a:rPr>
                      <m:t>{</m:t>
                    </m:r>
                    <m:sSub>
                      <m:sSubPr>
                        <m:ctrlPr>
                          <a:rPr lang="en-US" sz="2000" b="0" i="1" smtClean="0">
                            <a:latin typeface="Cambria Math" charset="0"/>
                            <a:ea typeface="Times New Roman" charset="0"/>
                            <a:cs typeface="Times New Roman" charset="0"/>
                          </a:rPr>
                        </m:ctrlPr>
                      </m:sSubPr>
                      <m:e>
                        <m:r>
                          <a:rPr lang="en-US" sz="2000" b="0" i="1" smtClean="0">
                            <a:latin typeface="Cambria Math" charset="0"/>
                            <a:ea typeface="Times New Roman" charset="0"/>
                            <a:cs typeface="Times New Roman" charset="0"/>
                          </a:rPr>
                          <m:t>𝑌</m:t>
                        </m:r>
                      </m:e>
                      <m:sub>
                        <m:r>
                          <a:rPr lang="en-US" sz="2000" b="0" i="1" smtClean="0">
                            <a:latin typeface="Cambria Math" charset="0"/>
                            <a:ea typeface="Times New Roman" charset="0"/>
                            <a:cs typeface="Times New Roman" charset="0"/>
                          </a:rPr>
                          <m:t>𝑖</m:t>
                        </m:r>
                      </m:sub>
                    </m:sSub>
                    <m:r>
                      <a:rPr lang="en-US" sz="2000" b="0" i="1" smtClean="0">
                        <a:latin typeface="Cambria Math" charset="0"/>
                        <a:ea typeface="Times New Roman" charset="0"/>
                        <a:cs typeface="Times New Roman" charset="0"/>
                      </a:rPr>
                      <m:t>,</m:t>
                    </m:r>
                    <m:sSubSup>
                      <m:sSubSupPr>
                        <m:ctrlPr>
                          <a:rPr lang="en-US" sz="2000" i="1">
                            <a:latin typeface="Cambria Math" charset="0"/>
                            <a:ea typeface="Times New Roman" charset="0"/>
                            <a:cs typeface="Times New Roman" charset="0"/>
                          </a:rPr>
                        </m:ctrlPr>
                      </m:sSubSupPr>
                      <m:e>
                        <m:r>
                          <a:rPr lang="en-US" sz="2000" i="1">
                            <a:latin typeface="Cambria Math" charset="0"/>
                            <a:ea typeface="Times New Roman" charset="0"/>
                            <a:cs typeface="Times New Roman" charset="0"/>
                          </a:rPr>
                          <m:t>𝑆</m:t>
                        </m:r>
                      </m:e>
                      <m:sub>
                        <m:r>
                          <a:rPr lang="en-US" sz="2000" i="1">
                            <a:latin typeface="Cambria Math" charset="0"/>
                            <a:ea typeface="Times New Roman" charset="0"/>
                            <a:cs typeface="Times New Roman" charset="0"/>
                          </a:rPr>
                          <m:t>𝑖</m:t>
                        </m:r>
                      </m:sub>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bSup>
                    <m:r>
                      <a:rPr lang="en-US" sz="2000" b="0" i="1" smtClean="0">
                        <a:latin typeface="Cambria Math" charset="0"/>
                        <a:ea typeface="Times New Roman" charset="0"/>
                        <a:cs typeface="Times New Roman" charset="0"/>
                      </a:rPr>
                      <m:t>}</m:t>
                    </m:r>
                  </m:oMath>
                </a14:m>
                <a:r>
                  <a:rPr lang="en-US" sz="2000" dirty="0" smtClean="0">
                    <a:latin typeface="Times New Roman" charset="0"/>
                    <a:ea typeface="Times New Roman" charset="0"/>
                    <a:cs typeface="Times New Roman" charset="0"/>
                  </a:rPr>
                  <a:t> is multivariate normal with </a:t>
                </a:r>
              </a:p>
              <a:p>
                <a:pPr marL="0" indent="0">
                  <a:buNone/>
                </a:pPr>
                <a14:m>
                  <m:oMathPara xmlns:m="http://schemas.openxmlformats.org/officeDocument/2006/math">
                    <m:oMathParaPr>
                      <m:jc m:val="center"/>
                    </m:oMathParaPr>
                    <m:oMath xmlns:m="http://schemas.openxmlformats.org/officeDocument/2006/math">
                      <m:d>
                        <m:dPr>
                          <m:ctrlPr>
                            <a:rPr lang="mr-IN" sz="2000" i="1" smtClean="0">
                              <a:latin typeface="Cambria Math" charset="0"/>
                              <a:ea typeface="Times New Roman" charset="0"/>
                              <a:cs typeface="Times New Roman" charset="0"/>
                            </a:rPr>
                          </m:ctrlPr>
                        </m:dPr>
                        <m:e>
                          <m:f>
                            <m:fPr>
                              <m:type m:val="noBar"/>
                              <m:ctrlPr>
                                <a:rPr lang="mr-IN" sz="2000" i="1" smtClean="0">
                                  <a:latin typeface="Cambria Math" charset="0"/>
                                  <a:ea typeface="Times New Roman" charset="0"/>
                                  <a:cs typeface="Times New Roman" charset="0"/>
                                </a:rPr>
                              </m:ctrlPr>
                            </m:fPr>
                            <m:num>
                              <m:sSub>
                                <m:sSubPr>
                                  <m:ctrlPr>
                                    <a:rPr lang="en-US" sz="2000" i="1" smtClean="0">
                                      <a:latin typeface="Cambria Math" charset="0"/>
                                      <a:ea typeface="Times New Roman" charset="0"/>
                                      <a:cs typeface="Times New Roman" charset="0"/>
                                    </a:rPr>
                                  </m:ctrlPr>
                                </m:sSubPr>
                                <m:e>
                                  <m:r>
                                    <a:rPr lang="en-US" sz="2000" b="0" i="1" smtClean="0">
                                      <a:latin typeface="Cambria Math" charset="0"/>
                                      <a:ea typeface="Times New Roman" charset="0"/>
                                      <a:cs typeface="Times New Roman" charset="0"/>
                                    </a:rPr>
                                    <m:t>𝑌</m:t>
                                  </m:r>
                                </m:e>
                                <m:sub>
                                  <m:r>
                                    <a:rPr lang="en-US" sz="2000" b="0" i="1" smtClean="0">
                                      <a:latin typeface="Cambria Math" charset="0"/>
                                      <a:ea typeface="Times New Roman" charset="0"/>
                                      <a:cs typeface="Times New Roman" charset="0"/>
                                    </a:rPr>
                                    <m:t>𝑖</m:t>
                                  </m:r>
                                </m:sub>
                              </m:sSub>
                            </m:num>
                            <m:den>
                              <m:sSubSup>
                                <m:sSubSupPr>
                                  <m:ctrlPr>
                                    <a:rPr lang="en-US" sz="2000" i="1">
                                      <a:latin typeface="Cambria Math" charset="0"/>
                                      <a:ea typeface="Times New Roman" charset="0"/>
                                      <a:cs typeface="Times New Roman" charset="0"/>
                                    </a:rPr>
                                  </m:ctrlPr>
                                </m:sSubSupPr>
                                <m:e>
                                  <m:r>
                                    <a:rPr lang="en-US" sz="2000" i="1">
                                      <a:latin typeface="Cambria Math" charset="0"/>
                                      <a:ea typeface="Times New Roman" charset="0"/>
                                      <a:cs typeface="Times New Roman" charset="0"/>
                                    </a:rPr>
                                    <m:t>𝑆</m:t>
                                  </m:r>
                                </m:e>
                                <m:sub>
                                  <m:r>
                                    <a:rPr lang="en-US" sz="2000" i="1">
                                      <a:latin typeface="Cambria Math" charset="0"/>
                                      <a:ea typeface="Times New Roman" charset="0"/>
                                      <a:cs typeface="Times New Roman" charset="0"/>
                                    </a:rPr>
                                    <m:t>𝑖</m:t>
                                  </m:r>
                                </m:sub>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bSup>
                            </m:den>
                          </m:f>
                        </m:e>
                      </m:d>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𝑁𝑜𝑟𝑚𝑎𝑙</m:t>
                      </m:r>
                      <m:d>
                        <m:dPr>
                          <m:ctrlPr>
                            <a:rPr lang="mr-IN" sz="2000" b="0" i="1" smtClean="0">
                              <a:latin typeface="Cambria Math" charset="0"/>
                              <a:ea typeface="Times New Roman" charset="0"/>
                              <a:cs typeface="Times New Roman" charset="0"/>
                            </a:rPr>
                          </m:ctrlPr>
                        </m:dPr>
                        <m:e>
                          <m:m>
                            <m:mPr>
                              <m:mcs>
                                <m:mc>
                                  <m:mcPr>
                                    <m:count m:val="2"/>
                                    <m:mcJc m:val="center"/>
                                  </m:mcPr>
                                </m:mc>
                              </m:mcs>
                              <m:ctrlPr>
                                <a:rPr lang="mr-IN" sz="2000" b="0" i="1" smtClean="0">
                                  <a:latin typeface="Cambria Math" charset="0"/>
                                  <a:ea typeface="Times New Roman" charset="0"/>
                                  <a:cs typeface="Times New Roman" charset="0"/>
                                </a:rPr>
                              </m:ctrlPr>
                            </m:mPr>
                            <m:mr>
                              <m:e>
                                <m:d>
                                  <m:dPr>
                                    <m:ctrlPr>
                                      <a:rPr lang="mr-IN" sz="2000" i="1">
                                        <a:latin typeface="Cambria Math" charset="0"/>
                                        <a:ea typeface="Times New Roman" charset="0"/>
                                        <a:cs typeface="Times New Roman" charset="0"/>
                                      </a:rPr>
                                    </m:ctrlPr>
                                  </m:dPr>
                                  <m:e>
                                    <m:f>
                                      <m:fPr>
                                        <m:type m:val="noBar"/>
                                        <m:ctrlPr>
                                          <a:rPr lang="mr-IN" sz="2000" i="1">
                                            <a:latin typeface="Cambria Math" charset="0"/>
                                            <a:ea typeface="Times New Roman" charset="0"/>
                                            <a:cs typeface="Times New Roman" charset="0"/>
                                          </a:rPr>
                                        </m:ctrlPr>
                                      </m:fPr>
                                      <m:num>
                                        <m:sSub>
                                          <m:sSubPr>
                                            <m:ctrlPr>
                                              <a:rPr lang="en-US" sz="2000" i="1">
                                                <a:latin typeface="Cambria Math" charset="0"/>
                                                <a:ea typeface="Times New Roman" charset="0"/>
                                                <a:cs typeface="Times New Roman" charset="0"/>
                                              </a:rPr>
                                            </m:ctrlPr>
                                          </m:sSubPr>
                                          <m:e>
                                            <m:r>
                                              <a:rPr lang="en-US" sz="2000" i="1">
                                                <a:latin typeface="Cambria Math" charset="0"/>
                                                <a:ea typeface="Cambria Math" charset="0"/>
                                                <a:cs typeface="Cambria Math" charset="0"/>
                                              </a:rPr>
                                              <m:t>𝜇</m:t>
                                            </m:r>
                                          </m:e>
                                          <m:sub>
                                            <m:r>
                                              <a:rPr lang="en-US" sz="2000" i="1">
                                                <a:latin typeface="Cambria Math" charset="0"/>
                                                <a:ea typeface="Times New Roman" charset="0"/>
                                                <a:cs typeface="Times New Roman" charset="0"/>
                                              </a:rPr>
                                              <m:t>𝑖</m:t>
                                            </m:r>
                                          </m:sub>
                                        </m:sSub>
                                      </m:num>
                                      <m:den>
                                        <m:r>
                                          <a:rPr lang="en-US" sz="2000" i="1">
                                            <a:latin typeface="Cambria Math" charset="0"/>
                                            <a:ea typeface="Times New Roman" charset="0"/>
                                            <a:cs typeface="Times New Roman" charset="0"/>
                                          </a:rPr>
                                          <m:t>0</m:t>
                                        </m:r>
                                      </m:den>
                                    </m:f>
                                  </m:e>
                                </m:d>
                              </m:e>
                              <m:e>
                                <m:d>
                                  <m:dPr>
                                    <m:ctrlPr>
                                      <a:rPr lang="mr-IN" sz="2000" i="1">
                                        <a:latin typeface="Cambria Math" charset="0"/>
                                        <a:ea typeface="Times New Roman" charset="0"/>
                                        <a:cs typeface="Times New Roman" charset="0"/>
                                      </a:rPr>
                                    </m:ctrlPr>
                                  </m:dPr>
                                  <m:e>
                                    <m:m>
                                      <m:mPr>
                                        <m:mcs>
                                          <m:mc>
                                            <m:mcPr>
                                              <m:count m:val="2"/>
                                              <m:mcJc m:val="center"/>
                                            </m:mcPr>
                                          </m:mc>
                                        </m:mcs>
                                        <m:ctrlPr>
                                          <a:rPr lang="mr-IN" sz="2000" i="1">
                                            <a:latin typeface="Cambria Math" charset="0"/>
                                            <a:ea typeface="Times New Roman" charset="0"/>
                                            <a:cs typeface="Times New Roman" charset="0"/>
                                          </a:rPr>
                                        </m:ctrlPr>
                                      </m:mPr>
                                      <m:mr>
                                        <m:e>
                                          <m:sSub>
                                            <m:sSubPr>
                                              <m:ctrlPr>
                                                <a:rPr lang="en-US" sz="2000" i="1">
                                                  <a:latin typeface="Cambria Math" charset="0"/>
                                                  <a:ea typeface="Times New Roman" charset="0"/>
                                                  <a:cs typeface="Times New Roman" charset="0"/>
                                                </a:rPr>
                                              </m:ctrlPr>
                                            </m:sSubPr>
                                            <m:e>
                                              <m:r>
                                                <m:rPr>
                                                  <m:sty m:val="p"/>
                                                </m:rPr>
                                                <a:rPr lang="el-GR" sz="2000" i="1">
                                                  <a:latin typeface="Cambria Math" charset="0"/>
                                                  <a:ea typeface="Cambria Math" charset="0"/>
                                                  <a:cs typeface="Cambria Math" charset="0"/>
                                                </a:rPr>
                                                <m:t>Σ</m:t>
                                              </m:r>
                                            </m:e>
                                            <m:sub>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sub>
                                          </m:sSub>
                                        </m:e>
                                        <m:e>
                                          <m:sSubSup>
                                            <m:sSubSupPr>
                                              <m:ctrlPr>
                                                <a:rPr lang="en-US" sz="2000" i="1">
                                                  <a:latin typeface="Cambria Math" charset="0"/>
                                                  <a:ea typeface="Times New Roman" charset="0"/>
                                                  <a:cs typeface="Times New Roman" charset="0"/>
                                                </a:rPr>
                                              </m:ctrlPr>
                                            </m:sSubSupPr>
                                            <m:e>
                                              <m:r>
                                                <a:rPr lang="en-US" sz="2000" i="1">
                                                  <a:latin typeface="Cambria Math" charset="0"/>
                                                  <a:ea typeface="Times New Roman" charset="0"/>
                                                  <a:cs typeface="Times New Roman" charset="0"/>
                                                </a:rPr>
                                                <m:t>𝑊</m:t>
                                              </m:r>
                                            </m:e>
                                            <m:sub>
                                              <m:r>
                                                <a:rPr lang="en-US" sz="2000" i="1">
                                                  <a:latin typeface="Cambria Math" charset="0"/>
                                                  <a:ea typeface="Times New Roman" charset="0"/>
                                                  <a:cs typeface="Times New Roman" charset="0"/>
                                                </a:rPr>
                                                <m:t>𝑖</m:t>
                                              </m:r>
                                            </m:sub>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bSup>
                                          <m:sSup>
                                            <m:sSupPr>
                                              <m:ctrlPr>
                                                <a:rPr lang="en-US" sz="2000" i="1">
                                                  <a:latin typeface="Cambria Math" charset="0"/>
                                                  <a:ea typeface="Times New Roman" charset="0"/>
                                                  <a:cs typeface="Times New Roman" charset="0"/>
                                                </a:rPr>
                                              </m:ctrlPr>
                                            </m:sSupPr>
                                            <m:e>
                                              <m:r>
                                                <m:rPr>
                                                  <m:sty m:val="p"/>
                                                </m:rPr>
                                                <a:rPr lang="en-US" sz="2000" i="1">
                                                  <a:latin typeface="Cambria Math" charset="0"/>
                                                  <a:ea typeface="Cambria Math" charset="0"/>
                                                  <a:cs typeface="Cambria Math" charset="0"/>
                                                </a:rPr>
                                                <m:t>Λ</m:t>
                                              </m:r>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e>
                                      </m:mr>
                                      <m:mr>
                                        <m:e>
                                          <m:sSup>
                                            <m:sSupPr>
                                              <m:ctrlPr>
                                                <a:rPr lang="en-US" sz="2000" i="1">
                                                  <a:latin typeface="Cambria Math" charset="0"/>
                                                  <a:ea typeface="Times New Roman" charset="0"/>
                                                  <a:cs typeface="Times New Roman" charset="0"/>
                                                </a:rPr>
                                              </m:ctrlPr>
                                            </m:sSupPr>
                                            <m:e>
                                              <m:r>
                                                <m:rPr>
                                                  <m:sty m:val="p"/>
                                                </m:rPr>
                                                <a:rPr lang="en-US" sz="2000" i="1">
                                                  <a:latin typeface="Cambria Math" charset="0"/>
                                                  <a:ea typeface="Cambria Math" charset="0"/>
                                                  <a:cs typeface="Cambria Math" charset="0"/>
                                                </a:rPr>
                                                <m:t>Λ</m:t>
                                              </m:r>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sSup>
                                            <m:sSupPr>
                                              <m:ctrlPr>
                                                <a:rPr lang="en-US" sz="2000" i="1">
                                                  <a:latin typeface="Cambria Math" charset="0"/>
                                                  <a:ea typeface="Times New Roman" charset="0"/>
                                                  <a:cs typeface="Times New Roman" charset="0"/>
                                                </a:rPr>
                                              </m:ctrlPr>
                                            </m:sSupPr>
                                            <m:e>
                                              <m:d>
                                                <m:dPr>
                                                  <m:ctrlPr>
                                                    <a:rPr lang="en-US" sz="2000" i="1">
                                                      <a:latin typeface="Cambria Math" charset="0"/>
                                                      <a:ea typeface="Times New Roman" charset="0"/>
                                                      <a:cs typeface="Times New Roman" charset="0"/>
                                                    </a:rPr>
                                                  </m:ctrlPr>
                                                </m:dPr>
                                                <m:e>
                                                  <m:sSubSup>
                                                    <m:sSubSupPr>
                                                      <m:ctrlPr>
                                                        <a:rPr lang="en-US" sz="2000" i="1">
                                                          <a:latin typeface="Cambria Math" charset="0"/>
                                                          <a:ea typeface="Times New Roman" charset="0"/>
                                                          <a:cs typeface="Times New Roman" charset="0"/>
                                                        </a:rPr>
                                                      </m:ctrlPr>
                                                    </m:sSubSupPr>
                                                    <m:e>
                                                      <m:r>
                                                        <a:rPr lang="en-US" sz="2000" i="1">
                                                          <a:latin typeface="Cambria Math" charset="0"/>
                                                          <a:ea typeface="Times New Roman" charset="0"/>
                                                          <a:cs typeface="Times New Roman" charset="0"/>
                                                        </a:rPr>
                                                        <m:t>𝑊</m:t>
                                                      </m:r>
                                                    </m:e>
                                                    <m:sub>
                                                      <m:r>
                                                        <a:rPr lang="en-US" sz="2000" i="1">
                                                          <a:latin typeface="Cambria Math" charset="0"/>
                                                          <a:ea typeface="Times New Roman" charset="0"/>
                                                          <a:cs typeface="Times New Roman" charset="0"/>
                                                        </a:rPr>
                                                        <m:t>𝑖</m:t>
                                                      </m:r>
                                                    </m:sub>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bSup>
                                                </m:e>
                                              </m:d>
                                            </m:e>
                                            <m:sup>
                                              <m:r>
                                                <a:rPr lang="en-US" sz="2000" i="1">
                                                  <a:latin typeface="Cambria Math" charset="0"/>
                                                  <a:ea typeface="Times New Roman" charset="0"/>
                                                  <a:cs typeface="Times New Roman" charset="0"/>
                                                </a:rPr>
                                                <m:t>𝑇</m:t>
                                              </m:r>
                                            </m:sup>
                                          </m:sSup>
                                        </m:e>
                                        <m:e>
                                          <m:sSup>
                                            <m:sSupPr>
                                              <m:ctrlPr>
                                                <a:rPr lang="en-US" sz="2000" i="1">
                                                  <a:latin typeface="Cambria Math" charset="0"/>
                                                  <a:ea typeface="Times New Roman" charset="0"/>
                                                  <a:cs typeface="Times New Roman" charset="0"/>
                                                </a:rPr>
                                              </m:ctrlPr>
                                            </m:sSupPr>
                                            <m:e>
                                              <m:r>
                                                <m:rPr>
                                                  <m:sty m:val="p"/>
                                                </m:rPr>
                                                <a:rPr lang="en-US" sz="2000" i="1">
                                                  <a:latin typeface="Cambria Math" charset="0"/>
                                                  <a:ea typeface="Cambria Math" charset="0"/>
                                                  <a:cs typeface="Cambria Math" charset="0"/>
                                                </a:rPr>
                                                <m:t>Λ</m:t>
                                              </m:r>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e>
                                      </m:mr>
                                    </m:m>
                                  </m:e>
                                </m:d>
                              </m:e>
                            </m:mr>
                          </m:m>
                        </m:e>
                      </m:d>
                    </m:oMath>
                  </m:oMathPara>
                </a14:m>
                <a:endParaRPr lang="en-US" sz="2000" dirty="0" smtClean="0">
                  <a:latin typeface="Times New Roman" charset="0"/>
                  <a:ea typeface="Times New Roman" charset="0"/>
                  <a:cs typeface="Times New Roman" charset="0"/>
                </a:endParaRPr>
              </a:p>
              <a:p>
                <a:r>
                  <a:rPr lang="en-US" sz="2000" dirty="0" smtClean="0">
                    <a:latin typeface="Times New Roman" charset="0"/>
                    <a:ea typeface="Times New Roman" charset="0"/>
                    <a:cs typeface="Times New Roman" charset="0"/>
                  </a:rPr>
                  <a:t>Therefore, the conditional distribution of </a:t>
                </a:r>
                <a14:m>
                  <m:oMath xmlns:m="http://schemas.openxmlformats.org/officeDocument/2006/math">
                    <m:sSubSup>
                      <m:sSubSupPr>
                        <m:ctrlPr>
                          <a:rPr lang="en-US" sz="2000" i="1">
                            <a:latin typeface="Cambria Math" charset="0"/>
                            <a:ea typeface="Times New Roman" charset="0"/>
                            <a:cs typeface="Times New Roman" charset="0"/>
                          </a:rPr>
                        </m:ctrlPr>
                      </m:sSubSupPr>
                      <m:e>
                        <m:r>
                          <a:rPr lang="en-US" sz="2000" i="1">
                            <a:latin typeface="Cambria Math" charset="0"/>
                            <a:ea typeface="Times New Roman" charset="0"/>
                            <a:cs typeface="Times New Roman" charset="0"/>
                          </a:rPr>
                          <m:t>𝑆</m:t>
                        </m:r>
                      </m:e>
                      <m:sub>
                        <m:r>
                          <a:rPr lang="en-US" sz="2000" i="1">
                            <a:latin typeface="Cambria Math" charset="0"/>
                            <a:ea typeface="Times New Roman" charset="0"/>
                            <a:cs typeface="Times New Roman" charset="0"/>
                          </a:rPr>
                          <m:t>𝑖</m:t>
                        </m:r>
                      </m:sub>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bSup>
                  </m:oMath>
                </a14:m>
                <a:r>
                  <a:rPr lang="en-US" sz="2000" dirty="0" smtClean="0">
                    <a:latin typeface="Times New Roman" charset="0"/>
                    <a:ea typeface="Times New Roman" charset="0"/>
                    <a:cs typeface="Times New Roman" charset="0"/>
                  </a:rPr>
                  <a:t> given </a:t>
                </a:r>
                <a14:m>
                  <m:oMath xmlns:m="http://schemas.openxmlformats.org/officeDocument/2006/math">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oMath>
                </a14:m>
                <a:r>
                  <a:rPr lang="en-US" sz="2000" dirty="0" smtClean="0">
                    <a:latin typeface="Times New Roman" charset="0"/>
                    <a:ea typeface="Times New Roman" charset="0"/>
                    <a:cs typeface="Times New Roman" charset="0"/>
                  </a:rPr>
                  <a:t> is normal with mean</a:t>
                </a:r>
              </a:p>
              <a:p>
                <a:pPr marL="0" indent="0" algn="ctr">
                  <a:buNone/>
                </a:pPr>
                <a14:m>
                  <m:oMath xmlns:m="http://schemas.openxmlformats.org/officeDocument/2006/math">
                    <m:r>
                      <a:rPr lang="en-US" sz="2000" b="0" i="1" smtClean="0">
                        <a:latin typeface="Cambria Math" charset="0"/>
                        <a:ea typeface="Times New Roman" charset="0"/>
                        <a:cs typeface="Times New Roman" charset="0"/>
                      </a:rPr>
                      <m:t>𝐸</m:t>
                    </m:r>
                    <m:d>
                      <m:dPr>
                        <m:ctrlPr>
                          <a:rPr lang="en-US" sz="2000" b="0" i="1" smtClean="0">
                            <a:latin typeface="Cambria Math" charset="0"/>
                            <a:ea typeface="Times New Roman" charset="0"/>
                            <a:cs typeface="Times New Roman" charset="0"/>
                          </a:rPr>
                        </m:ctrlPr>
                      </m:dPr>
                      <m:e>
                        <m:sSubSup>
                          <m:sSubSupPr>
                            <m:ctrlPr>
                              <a:rPr lang="en-US" sz="2000" i="1">
                                <a:latin typeface="Cambria Math" charset="0"/>
                                <a:ea typeface="Times New Roman" charset="0"/>
                                <a:cs typeface="Times New Roman" charset="0"/>
                              </a:rPr>
                            </m:ctrlPr>
                          </m:sSubSupPr>
                          <m:e>
                            <m:r>
                              <a:rPr lang="en-US" sz="2000" i="1">
                                <a:latin typeface="Cambria Math" charset="0"/>
                                <a:ea typeface="Times New Roman" charset="0"/>
                                <a:cs typeface="Times New Roman" charset="0"/>
                              </a:rPr>
                              <m:t>𝑆</m:t>
                            </m:r>
                          </m:e>
                          <m:sub>
                            <m:r>
                              <a:rPr lang="en-US" sz="2000" i="1">
                                <a:latin typeface="Cambria Math" charset="0"/>
                                <a:ea typeface="Times New Roman" charset="0"/>
                                <a:cs typeface="Times New Roman" charset="0"/>
                              </a:rPr>
                              <m:t>𝑖</m:t>
                            </m:r>
                          </m:sub>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bSup>
                      </m:e>
                      <m:e>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e>
                    </m:d>
                    <m:r>
                      <a:rPr lang="en-US" sz="2000" b="0" i="1" smtClean="0">
                        <a:latin typeface="Cambria Math" charset="0"/>
                        <a:ea typeface="Times New Roman" charset="0"/>
                        <a:cs typeface="Times New Roman" charset="0"/>
                      </a:rPr>
                      <m:t>=</m:t>
                    </m:r>
                    <m:sSup>
                      <m:sSupPr>
                        <m:ctrlPr>
                          <a:rPr lang="en-US" sz="2000" i="1">
                            <a:latin typeface="Cambria Math" charset="0"/>
                            <a:ea typeface="Times New Roman" charset="0"/>
                            <a:cs typeface="Times New Roman" charset="0"/>
                          </a:rPr>
                        </m:ctrlPr>
                      </m:sSupPr>
                      <m:e>
                        <m:r>
                          <m:rPr>
                            <m:sty m:val="p"/>
                          </m:rPr>
                          <a:rPr lang="en-US" sz="2000" i="1">
                            <a:latin typeface="Cambria Math" charset="0"/>
                            <a:ea typeface="Cambria Math" charset="0"/>
                            <a:cs typeface="Cambria Math" charset="0"/>
                          </a:rPr>
                          <m:t>Λ</m:t>
                        </m:r>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sSup>
                      <m:sSupPr>
                        <m:ctrlPr>
                          <a:rPr lang="en-US" sz="2000" i="1">
                            <a:latin typeface="Cambria Math" charset="0"/>
                            <a:ea typeface="Times New Roman" charset="0"/>
                            <a:cs typeface="Times New Roman" charset="0"/>
                          </a:rPr>
                        </m:ctrlPr>
                      </m:sSupPr>
                      <m:e>
                        <m:d>
                          <m:dPr>
                            <m:ctrlPr>
                              <a:rPr lang="en-US" sz="2000" i="1">
                                <a:latin typeface="Cambria Math" charset="0"/>
                                <a:ea typeface="Times New Roman" charset="0"/>
                                <a:cs typeface="Times New Roman" charset="0"/>
                              </a:rPr>
                            </m:ctrlPr>
                          </m:dPr>
                          <m:e>
                            <m:sSubSup>
                              <m:sSubSupPr>
                                <m:ctrlPr>
                                  <a:rPr lang="en-US" sz="2000" i="1">
                                    <a:latin typeface="Cambria Math" charset="0"/>
                                    <a:ea typeface="Times New Roman" charset="0"/>
                                    <a:cs typeface="Times New Roman" charset="0"/>
                                  </a:rPr>
                                </m:ctrlPr>
                              </m:sSubSupPr>
                              <m:e>
                                <m:r>
                                  <a:rPr lang="en-US" sz="2000" i="1">
                                    <a:latin typeface="Cambria Math" charset="0"/>
                                    <a:ea typeface="Times New Roman" charset="0"/>
                                    <a:cs typeface="Times New Roman" charset="0"/>
                                  </a:rPr>
                                  <m:t>𝑊</m:t>
                                </m:r>
                              </m:e>
                              <m:sub>
                                <m:r>
                                  <a:rPr lang="en-US" sz="2000" i="1">
                                    <a:latin typeface="Cambria Math" charset="0"/>
                                    <a:ea typeface="Times New Roman" charset="0"/>
                                    <a:cs typeface="Times New Roman" charset="0"/>
                                  </a:rPr>
                                  <m:t>𝑖</m:t>
                                </m:r>
                              </m:sub>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bSup>
                          </m:e>
                        </m:d>
                      </m:e>
                      <m:sup>
                        <m:r>
                          <a:rPr lang="en-US" sz="2000" i="1">
                            <a:latin typeface="Cambria Math" charset="0"/>
                            <a:ea typeface="Times New Roman" charset="0"/>
                            <a:cs typeface="Times New Roman" charset="0"/>
                          </a:rPr>
                          <m:t>𝑇</m:t>
                        </m:r>
                      </m:sup>
                    </m:sSup>
                    <m:sSubSup>
                      <m:sSubSupPr>
                        <m:ctrlPr>
                          <a:rPr lang="en-US" sz="2000" i="1">
                            <a:latin typeface="Cambria Math" charset="0"/>
                            <a:ea typeface="Times New Roman" charset="0"/>
                            <a:cs typeface="Times New Roman" charset="0"/>
                          </a:rPr>
                        </m:ctrlPr>
                      </m:sSubSupPr>
                      <m:e>
                        <m:r>
                          <m:rPr>
                            <m:sty m:val="p"/>
                          </m:rPr>
                          <a:rPr lang="el-GR" sz="2000" i="1">
                            <a:latin typeface="Cambria Math" charset="0"/>
                            <a:ea typeface="Cambria Math" charset="0"/>
                            <a:cs typeface="Cambria Math" charset="0"/>
                          </a:rPr>
                          <m:t>Σ</m:t>
                        </m:r>
                      </m:e>
                      <m:sub>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sub>
                      <m:sup>
                        <m:r>
                          <a:rPr lang="en-US" sz="2000" i="1">
                            <a:latin typeface="Cambria Math" charset="0"/>
                            <a:ea typeface="Times New Roman" charset="0"/>
                            <a:cs typeface="Times New Roman" charset="0"/>
                          </a:rPr>
                          <m:t>−1</m:t>
                        </m:r>
                      </m:sup>
                    </m:sSubSup>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𝜇</m:t>
                        </m:r>
                      </m:e>
                      <m:sub>
                        <m:r>
                          <a:rPr lang="en-US" sz="2000" i="1">
                            <a:latin typeface="Cambria Math" charset="0"/>
                            <a:ea typeface="Times New Roman" charset="0"/>
                            <a:cs typeface="Times New Roman" charset="0"/>
                          </a:rPr>
                          <m:t>𝑖</m:t>
                        </m:r>
                      </m:sub>
                    </m:sSub>
                    <m:r>
                      <a:rPr lang="en-US" sz="2000" i="1">
                        <a:latin typeface="Cambria Math" charset="0"/>
                        <a:ea typeface="Times New Roman" charset="0"/>
                        <a:cs typeface="Times New Roman" charset="0"/>
                      </a:rPr>
                      <m:t>)</m:t>
                    </m:r>
                  </m:oMath>
                </a14:m>
                <a:r>
                  <a:rPr lang="en-US" sz="2000" dirty="0" smtClean="0">
                    <a:latin typeface="Times New Roman" charset="0"/>
                    <a:ea typeface="Times New Roman" charset="0"/>
                    <a:cs typeface="Times New Roman" charset="0"/>
                  </a:rPr>
                  <a:t>,</a:t>
                </a:r>
              </a:p>
              <a:p>
                <a:pPr marL="400050" lvl="1" indent="0">
                  <a:buNone/>
                </a:pPr>
                <a:r>
                  <a:rPr lang="en-US" sz="2000" dirty="0" smtClean="0">
                    <a:latin typeface="Times New Roman" charset="0"/>
                    <a:ea typeface="Times New Roman" charset="0"/>
                    <a:cs typeface="Times New Roman" charset="0"/>
                  </a:rPr>
                  <a:t>and variance</a:t>
                </a:r>
              </a:p>
              <a:p>
                <a:pPr marL="0" indent="0" algn="ctr">
                  <a:buNone/>
                </a:pPr>
                <a14:m>
                  <m:oMath xmlns:m="http://schemas.openxmlformats.org/officeDocument/2006/math">
                    <m:r>
                      <a:rPr lang="en-US" sz="2000" b="0" i="1" smtClean="0">
                        <a:latin typeface="Cambria Math" charset="0"/>
                        <a:ea typeface="Times New Roman" charset="0"/>
                        <a:cs typeface="Times New Roman" charset="0"/>
                      </a:rPr>
                      <m:t>𝑣𝑎𝑟</m:t>
                    </m:r>
                    <m:d>
                      <m:dPr>
                        <m:ctrlPr>
                          <a:rPr lang="en-US" sz="2000" i="1">
                            <a:latin typeface="Cambria Math" charset="0"/>
                            <a:ea typeface="Times New Roman" charset="0"/>
                            <a:cs typeface="Times New Roman" charset="0"/>
                          </a:rPr>
                        </m:ctrlPr>
                      </m:dPr>
                      <m:e>
                        <m:sSubSup>
                          <m:sSubSupPr>
                            <m:ctrlPr>
                              <a:rPr lang="en-US" sz="2000" i="1">
                                <a:latin typeface="Cambria Math" charset="0"/>
                                <a:ea typeface="Times New Roman" charset="0"/>
                                <a:cs typeface="Times New Roman" charset="0"/>
                              </a:rPr>
                            </m:ctrlPr>
                          </m:sSubSupPr>
                          <m:e>
                            <m:r>
                              <a:rPr lang="en-US" sz="2000" i="1">
                                <a:latin typeface="Cambria Math" charset="0"/>
                                <a:ea typeface="Times New Roman" charset="0"/>
                                <a:cs typeface="Times New Roman" charset="0"/>
                              </a:rPr>
                              <m:t>𝑆</m:t>
                            </m:r>
                          </m:e>
                          <m:sub>
                            <m:r>
                              <a:rPr lang="en-US" sz="2000" i="1">
                                <a:latin typeface="Cambria Math" charset="0"/>
                                <a:ea typeface="Times New Roman" charset="0"/>
                                <a:cs typeface="Times New Roman" charset="0"/>
                              </a:rPr>
                              <m:t>𝑖</m:t>
                            </m:r>
                          </m:sub>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bSup>
                      </m:e>
                      <m:e>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e>
                    </m:d>
                    <m:r>
                      <a:rPr lang="en-US" sz="2000" b="0" i="1" smtClean="0">
                        <a:latin typeface="Cambria Math" charset="0"/>
                        <a:ea typeface="Times New Roman" charset="0"/>
                        <a:cs typeface="Times New Roman" charset="0"/>
                      </a:rPr>
                      <m:t>=</m:t>
                    </m:r>
                    <m:sSup>
                      <m:sSupPr>
                        <m:ctrlPr>
                          <a:rPr lang="en-US" sz="2000" i="1">
                            <a:latin typeface="Cambria Math" charset="0"/>
                            <a:ea typeface="Times New Roman" charset="0"/>
                            <a:cs typeface="Times New Roman" charset="0"/>
                          </a:rPr>
                        </m:ctrlPr>
                      </m:sSupPr>
                      <m:e>
                        <m:r>
                          <m:rPr>
                            <m:sty m:val="p"/>
                          </m:rPr>
                          <a:rPr lang="en-US" sz="2000" i="1">
                            <a:latin typeface="Cambria Math" charset="0"/>
                            <a:ea typeface="Cambria Math" charset="0"/>
                            <a:cs typeface="Cambria Math" charset="0"/>
                          </a:rPr>
                          <m:t>Λ</m:t>
                        </m:r>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oMath>
                </a14:m>
                <a:r>
                  <a:rPr lang="en-US" sz="2000" dirty="0" smtClean="0">
                    <a:latin typeface="Times New Roman" charset="0"/>
                    <a:ea typeface="Times New Roman" charset="0"/>
                    <a:cs typeface="Times New Roman" charset="0"/>
                  </a:rPr>
                  <a:t>-</a:t>
                </a:r>
                <a14:m>
                  <m:oMath xmlns:m="http://schemas.openxmlformats.org/officeDocument/2006/math">
                    <m:sSup>
                      <m:sSupPr>
                        <m:ctrlPr>
                          <a:rPr lang="en-US" sz="2000" i="1">
                            <a:latin typeface="Cambria Math" charset="0"/>
                            <a:ea typeface="Times New Roman" charset="0"/>
                            <a:cs typeface="Times New Roman" charset="0"/>
                          </a:rPr>
                        </m:ctrlPr>
                      </m:sSupPr>
                      <m:e>
                        <m:r>
                          <m:rPr>
                            <m:sty m:val="p"/>
                          </m:rPr>
                          <a:rPr lang="en-US" sz="2000" i="1">
                            <a:latin typeface="Cambria Math" charset="0"/>
                            <a:ea typeface="Cambria Math" charset="0"/>
                            <a:cs typeface="Cambria Math" charset="0"/>
                          </a:rPr>
                          <m:t>Λ</m:t>
                        </m:r>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sSup>
                      <m:sSupPr>
                        <m:ctrlPr>
                          <a:rPr lang="en-US" sz="2000" i="1">
                            <a:latin typeface="Cambria Math" charset="0"/>
                            <a:ea typeface="Times New Roman" charset="0"/>
                            <a:cs typeface="Times New Roman" charset="0"/>
                          </a:rPr>
                        </m:ctrlPr>
                      </m:sSupPr>
                      <m:e>
                        <m:d>
                          <m:dPr>
                            <m:ctrlPr>
                              <a:rPr lang="en-US" sz="2000" i="1">
                                <a:latin typeface="Cambria Math" charset="0"/>
                                <a:ea typeface="Times New Roman" charset="0"/>
                                <a:cs typeface="Times New Roman" charset="0"/>
                              </a:rPr>
                            </m:ctrlPr>
                          </m:dPr>
                          <m:e>
                            <m:sSubSup>
                              <m:sSubSupPr>
                                <m:ctrlPr>
                                  <a:rPr lang="en-US" sz="2000" i="1">
                                    <a:latin typeface="Cambria Math" charset="0"/>
                                    <a:ea typeface="Times New Roman" charset="0"/>
                                    <a:cs typeface="Times New Roman" charset="0"/>
                                  </a:rPr>
                                </m:ctrlPr>
                              </m:sSubSupPr>
                              <m:e>
                                <m:r>
                                  <a:rPr lang="en-US" sz="2000" i="1">
                                    <a:latin typeface="Cambria Math" charset="0"/>
                                    <a:ea typeface="Times New Roman" charset="0"/>
                                    <a:cs typeface="Times New Roman" charset="0"/>
                                  </a:rPr>
                                  <m:t>𝑊</m:t>
                                </m:r>
                              </m:e>
                              <m:sub>
                                <m:r>
                                  <a:rPr lang="en-US" sz="2000" i="1">
                                    <a:latin typeface="Cambria Math" charset="0"/>
                                    <a:ea typeface="Times New Roman" charset="0"/>
                                    <a:cs typeface="Times New Roman" charset="0"/>
                                  </a:rPr>
                                  <m:t>𝑖</m:t>
                                </m:r>
                              </m:sub>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bSup>
                          </m:e>
                        </m:d>
                      </m:e>
                      <m:sup>
                        <m:r>
                          <a:rPr lang="en-US" sz="2000" i="1">
                            <a:latin typeface="Cambria Math" charset="0"/>
                            <a:ea typeface="Times New Roman" charset="0"/>
                            <a:cs typeface="Times New Roman" charset="0"/>
                          </a:rPr>
                          <m:t>𝑇</m:t>
                        </m:r>
                      </m:sup>
                    </m:sSup>
                    <m:sSubSup>
                      <m:sSubSupPr>
                        <m:ctrlPr>
                          <a:rPr lang="en-US" sz="2000" i="1">
                            <a:latin typeface="Cambria Math" charset="0"/>
                            <a:ea typeface="Times New Roman" charset="0"/>
                            <a:cs typeface="Times New Roman" charset="0"/>
                          </a:rPr>
                        </m:ctrlPr>
                      </m:sSubSupPr>
                      <m:e>
                        <m:r>
                          <m:rPr>
                            <m:sty m:val="p"/>
                          </m:rPr>
                          <a:rPr lang="el-GR" sz="2000" i="1">
                            <a:latin typeface="Cambria Math" charset="0"/>
                            <a:ea typeface="Cambria Math" charset="0"/>
                            <a:cs typeface="Cambria Math" charset="0"/>
                          </a:rPr>
                          <m:t>Σ</m:t>
                        </m:r>
                      </m:e>
                      <m:sub>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sub>
                      <m:sup>
                        <m:r>
                          <a:rPr lang="en-US" sz="2000" i="1">
                            <a:latin typeface="Cambria Math" charset="0"/>
                            <a:ea typeface="Times New Roman" charset="0"/>
                            <a:cs typeface="Times New Roman" charset="0"/>
                          </a:rPr>
                          <m:t>−1</m:t>
                        </m:r>
                      </m:sup>
                    </m:sSubSup>
                  </m:oMath>
                </a14:m>
                <a:r>
                  <a:rPr lang="en-US" sz="2000" dirty="0">
                    <a:ea typeface="Times New Roman" charset="0"/>
                    <a:cs typeface="Times New Roman" charset="0"/>
                  </a:rPr>
                  <a:t> </a:t>
                </a:r>
                <a14:m>
                  <m:oMath xmlns:m="http://schemas.openxmlformats.org/officeDocument/2006/math">
                    <m:sSubSup>
                      <m:sSubSupPr>
                        <m:ctrlPr>
                          <a:rPr lang="en-US" sz="2000" i="1">
                            <a:latin typeface="Cambria Math" charset="0"/>
                            <a:ea typeface="Times New Roman" charset="0"/>
                            <a:cs typeface="Times New Roman" charset="0"/>
                          </a:rPr>
                        </m:ctrlPr>
                      </m:sSubSupPr>
                      <m:e>
                        <m:r>
                          <a:rPr lang="en-US" sz="2000" b="0" i="1" smtClean="0">
                            <a:latin typeface="Cambria Math" charset="0"/>
                            <a:ea typeface="Times New Roman" charset="0"/>
                            <a:cs typeface="Times New Roman" charset="0"/>
                          </a:rPr>
                          <m:t>𝑊</m:t>
                        </m:r>
                      </m:e>
                      <m:sub>
                        <m:r>
                          <a:rPr lang="en-US" sz="2000" i="1">
                            <a:latin typeface="Cambria Math" charset="0"/>
                            <a:ea typeface="Times New Roman" charset="0"/>
                            <a:cs typeface="Times New Roman" charset="0"/>
                          </a:rPr>
                          <m:t>𝑖</m:t>
                        </m:r>
                      </m:sub>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bSup>
                    <m:sSup>
                      <m:sSupPr>
                        <m:ctrlPr>
                          <a:rPr lang="en-US" sz="2000" i="1">
                            <a:latin typeface="Cambria Math" charset="0"/>
                            <a:ea typeface="Times New Roman" charset="0"/>
                            <a:cs typeface="Times New Roman" charset="0"/>
                          </a:rPr>
                        </m:ctrlPr>
                      </m:sSupPr>
                      <m:e>
                        <m:r>
                          <m:rPr>
                            <m:sty m:val="p"/>
                          </m:rPr>
                          <a:rPr lang="en-US" sz="2000" i="1">
                            <a:latin typeface="Cambria Math" charset="0"/>
                            <a:ea typeface="Cambria Math" charset="0"/>
                            <a:cs typeface="Cambria Math" charset="0"/>
                          </a:rPr>
                          <m:t>Λ</m:t>
                        </m:r>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oMath>
                </a14:m>
                <a:r>
                  <a:rPr lang="en-US" sz="2000" dirty="0" smtClean="0">
                    <a:latin typeface="Times New Roman" charset="0"/>
                    <a:ea typeface="Times New Roman" charset="0"/>
                    <a:cs typeface="Times New Roman" charset="0"/>
                  </a:rPr>
                  <a:t>.</a:t>
                </a:r>
                <a:endParaRPr lang="en-US" sz="2000" dirty="0">
                  <a:latin typeface="Times New Roman" charset="0"/>
                  <a:ea typeface="Times New Roman" charset="0"/>
                  <a:cs typeface="Times New Roman"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77334" y="1716089"/>
                <a:ext cx="8596668" cy="4494211"/>
              </a:xfrm>
              <a:blipFill rotWithShape="0">
                <a:blip r:embed="rId3"/>
                <a:stretch>
                  <a:fillRect l="-284" t="-814"/>
                </a:stretch>
              </a:blipFill>
            </p:spPr>
            <p:txBody>
              <a:bodyPr/>
              <a:lstStyle/>
              <a:p>
                <a:r>
                  <a:rPr lang="en-US">
                    <a:noFill/>
                  </a:rPr>
                  <a:t> </a:t>
                </a:r>
              </a:p>
            </p:txBody>
          </p:sp>
        </mc:Fallback>
      </mc:AlternateContent>
    </p:spTree>
    <p:extLst>
      <p:ext uri="{BB962C8B-B14F-4D97-AF65-F5344CB8AC3E}">
        <p14:creationId xmlns:p14="http://schemas.microsoft.com/office/powerpoint/2010/main" val="13917373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Times New Roman" charset="0"/>
                <a:ea typeface="Times New Roman" charset="0"/>
                <a:cs typeface="Times New Roman" charset="0"/>
              </a:rPr>
              <a:t>Estimation of the distance metric</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7734" y="1677989"/>
                <a:ext cx="10231966" cy="3880773"/>
              </a:xfrm>
            </p:spPr>
            <p:txBody>
              <a:bodyPr>
                <a:noAutofit/>
              </a:bodyPr>
              <a:lstStyle/>
              <a:p>
                <a:r>
                  <a:rPr lang="en-US" sz="2000" dirty="0" smtClean="0">
                    <a:latin typeface="Times New Roman" charset="0"/>
                    <a:ea typeface="Times New Roman" charset="0"/>
                    <a:cs typeface="Times New Roman" charset="0"/>
                  </a:rPr>
                  <a:t>Recall that</a:t>
                </a:r>
              </a:p>
              <a:p>
                <a:pPr marL="0" indent="0" algn="ctr">
                  <a:buNone/>
                </a:pPr>
                <a:r>
                  <a:rPr lang="en-US" sz="2000" dirty="0" smtClean="0">
                    <a:latin typeface="Times New Roman" charset="0"/>
                    <a:ea typeface="Times New Roman" charset="0"/>
                    <a:cs typeface="Times New Roman" charset="0"/>
                  </a:rPr>
                  <a:t> </a:t>
                </a:r>
                <a14:m>
                  <m:oMath xmlns:m="http://schemas.openxmlformats.org/officeDocument/2006/math">
                    <m:sSup>
                      <m:sSupPr>
                        <m:ctrlPr>
                          <a:rPr lang="en-US" sz="2000" i="1">
                            <a:latin typeface="Cambria Math" charset="0"/>
                            <a:ea typeface="Times New Roman" charset="0"/>
                            <a:cs typeface="Times New Roman" charset="0"/>
                          </a:rPr>
                        </m:ctrlPr>
                      </m:sSupPr>
                      <m:e>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𝐷</m:t>
                            </m:r>
                          </m:e>
                        </m:acc>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𝑖</m:t>
                        </m:r>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𝑗</m:t>
                        </m:r>
                      </m:e>
                    </m:d>
                    <m:r>
                      <a:rPr lang="en-US" sz="2000" b="0" i="0" smtClean="0">
                        <a:latin typeface="Cambria Math" charset="0"/>
                        <a:ea typeface="Times New Roman" charset="0"/>
                        <a:cs typeface="Times New Roman" charset="0"/>
                      </a:rPr>
                      <m:t>=</m:t>
                    </m:r>
                    <m:sSup>
                      <m:sSupPr>
                        <m:ctrlPr>
                          <a:rPr lang="en-US" sz="2000" i="1">
                            <a:latin typeface="Cambria Math" charset="0"/>
                            <a:ea typeface="Times New Roman" charset="0"/>
                            <a:cs typeface="Times New Roman" charset="0"/>
                          </a:rPr>
                        </m:ctrlPr>
                      </m:sSupPr>
                      <m:e>
                        <m:r>
                          <a:rPr lang="en-US" sz="2000" i="1">
                            <a:latin typeface="Cambria Math" charset="0"/>
                            <a:ea typeface="Times New Roman" charset="0"/>
                            <a:cs typeface="Times New Roman" charset="0"/>
                          </a:rPr>
                          <m:t>{</m:t>
                        </m:r>
                        <m:nary>
                          <m:naryPr>
                            <m:chr m:val="∑"/>
                            <m:ctrlPr>
                              <a:rPr lang="is-IS" sz="2000" i="1">
                                <a:latin typeface="Cambria Math" charset="0"/>
                                <a:ea typeface="Times New Roman" charset="0"/>
                                <a:cs typeface="Times New Roman" charset="0"/>
                              </a:rPr>
                            </m:ctrlPr>
                          </m:naryPr>
                          <m:sub>
                            <m:r>
                              <m:rPr>
                                <m:brk m:alnAt="23"/>
                              </m:rPr>
                              <a:rPr lang="en-US" sz="2000" i="1">
                                <a:latin typeface="Cambria Math" charset="0"/>
                                <a:ea typeface="Times New Roman" charset="0"/>
                                <a:cs typeface="Times New Roman" charset="0"/>
                              </a:rPr>
                              <m:t>𝑘</m:t>
                            </m:r>
                            <m:r>
                              <a:rPr lang="en-US" sz="2000" i="1">
                                <a:latin typeface="Cambria Math" charset="0"/>
                                <a:ea typeface="Times New Roman" charset="0"/>
                                <a:cs typeface="Times New Roman" charset="0"/>
                              </a:rPr>
                              <m:t>=1</m:t>
                            </m:r>
                          </m:sub>
                          <m:sup>
                            <m:r>
                              <a:rPr lang="en-US" sz="2000" i="1">
                                <a:latin typeface="Cambria Math" charset="0"/>
                                <a:ea typeface="Times New Roman" charset="0"/>
                                <a:cs typeface="Times New Roman" charset="0"/>
                              </a:rPr>
                              <m:t>𝐾</m:t>
                            </m:r>
                          </m:sup>
                          <m:e>
                            <m:sSup>
                              <m:sSupPr>
                                <m:ctrlPr>
                                  <a:rPr lang="is-IS" sz="2000" i="1">
                                    <a:latin typeface="Cambria Math" charset="0"/>
                                    <a:ea typeface="Times New Roman" charset="0"/>
                                    <a:cs typeface="Times New Roman" charset="0"/>
                                  </a:rPr>
                                </m:ctrlPr>
                              </m:sSupPr>
                              <m:e>
                                <m:r>
                                  <a:rPr lang="en-US" sz="2000" i="1">
                                    <a:latin typeface="Cambria Math" charset="0"/>
                                    <a:ea typeface="Times New Roman" charset="0"/>
                                    <a:cs typeface="Times New Roman" charset="0"/>
                                  </a:rPr>
                                  <m:t>𝑣𝑎𝑟</m:t>
                                </m:r>
                                <m:d>
                                  <m:dPr>
                                    <m:ctrlPr>
                                      <a:rPr lang="en-US" sz="2000" i="1">
                                        <a:latin typeface="Cambria Math" charset="0"/>
                                        <a:ea typeface="Times New Roman" charset="0"/>
                                        <a:cs typeface="Times New Roman" charset="0"/>
                                      </a:rPr>
                                    </m:ctrlPr>
                                  </m:dPr>
                                  <m:e>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𝑠</m:t>
                                        </m:r>
                                      </m:e>
                                      <m:sub>
                                        <m:r>
                                          <a:rPr lang="en-US" sz="2000" i="1">
                                            <a:latin typeface="Cambria Math" charset="0"/>
                                            <a:ea typeface="Times New Roman" charset="0"/>
                                            <a:cs typeface="Times New Roman" charset="0"/>
                                          </a:rPr>
                                          <m:t>𝑖𝑘</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e>
                                </m:d>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𝑣𝑎𝑟</m:t>
                                </m:r>
                                <m:d>
                                  <m:dPr>
                                    <m:ctrlPr>
                                      <a:rPr lang="en-US" sz="2000" i="1">
                                        <a:latin typeface="Cambria Math" charset="0"/>
                                        <a:ea typeface="Times New Roman" charset="0"/>
                                        <a:cs typeface="Times New Roman" charset="0"/>
                                      </a:rPr>
                                    </m:ctrlPr>
                                  </m:dPr>
                                  <m:e>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𝑠</m:t>
                                        </m:r>
                                      </m:e>
                                      <m:sub>
                                        <m:r>
                                          <a:rPr lang="en-US" sz="2000" i="1">
                                            <a:latin typeface="Cambria Math" charset="0"/>
                                            <a:ea typeface="Times New Roman" charset="0"/>
                                            <a:cs typeface="Times New Roman" charset="0"/>
                                          </a:rPr>
                                          <m:t>𝑗𝑘</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𝑗</m:t>
                                        </m:r>
                                      </m:sub>
                                    </m:sSub>
                                  </m:e>
                                </m:d>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𝐸</m:t>
                                </m:r>
                                <m:d>
                                  <m:dPr>
                                    <m:ctrlPr>
                                      <a:rPr lang="en-US" sz="2000" i="1">
                                        <a:latin typeface="Cambria Math" charset="0"/>
                                        <a:ea typeface="Times New Roman" charset="0"/>
                                        <a:cs typeface="Times New Roman" charset="0"/>
                                      </a:rPr>
                                    </m:ctrlPr>
                                  </m:dPr>
                                  <m:e>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𝑠</m:t>
                                        </m:r>
                                      </m:e>
                                      <m:sub>
                                        <m:r>
                                          <a:rPr lang="en-US" sz="2000" i="1">
                                            <a:latin typeface="Cambria Math" charset="0"/>
                                            <a:ea typeface="Times New Roman" charset="0"/>
                                            <a:cs typeface="Times New Roman" charset="0"/>
                                          </a:rPr>
                                          <m:t>𝑖𝑘</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e>
                                </m:d>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𝐸</m:t>
                                </m:r>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𝑠</m:t>
                                    </m:r>
                                  </m:e>
                                  <m:sub>
                                    <m:r>
                                      <a:rPr lang="en-US" sz="2000" i="1">
                                        <a:latin typeface="Cambria Math" charset="0"/>
                                        <a:ea typeface="Times New Roman" charset="0"/>
                                        <a:cs typeface="Times New Roman" charset="0"/>
                                      </a:rPr>
                                      <m:t>𝑗𝑘</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𝑗</m:t>
                                    </m:r>
                                  </m:sub>
                                </m:sSub>
                                <m:r>
                                  <a:rPr lang="en-US" sz="2000" i="1">
                                    <a:latin typeface="Cambria Math" charset="0"/>
                                    <a:ea typeface="Times New Roman" charset="0"/>
                                    <a:cs typeface="Times New Roman" charset="0"/>
                                  </a:rPr>
                                  <m:t>))</m:t>
                                </m:r>
                              </m:e>
                              <m:sup>
                                <m:r>
                                  <a:rPr lang="en-US" sz="2000" i="1">
                                    <a:latin typeface="Cambria Math" charset="0"/>
                                    <a:ea typeface="Times New Roman" charset="0"/>
                                    <a:cs typeface="Times New Roman" charset="0"/>
                                  </a:rPr>
                                  <m:t>2</m:t>
                                </m:r>
                              </m:sup>
                            </m:sSup>
                          </m:e>
                        </m:nary>
                        <m:r>
                          <a:rPr lang="en-US" sz="2000" i="1">
                            <a:latin typeface="Cambria Math" charset="0"/>
                            <a:ea typeface="Times New Roman" charset="0"/>
                            <a:cs typeface="Times New Roman" charset="0"/>
                          </a:rPr>
                          <m:t>}</m:t>
                        </m:r>
                      </m:e>
                      <m:sup>
                        <m:r>
                          <a:rPr lang="en-US" sz="2000" i="1">
                            <a:latin typeface="Cambria Math" charset="0"/>
                            <a:ea typeface="Times New Roman" charset="0"/>
                            <a:cs typeface="Times New Roman" charset="0"/>
                          </a:rPr>
                          <m:t>1/2</m:t>
                        </m:r>
                      </m:sup>
                    </m:sSup>
                  </m:oMath>
                </a14:m>
                <a:r>
                  <a:rPr lang="en-US" sz="2000" dirty="0" smtClean="0">
                    <a:latin typeface="Times New Roman" charset="0"/>
                    <a:ea typeface="Times New Roman" charset="0"/>
                    <a:cs typeface="Times New Roman" charset="0"/>
                  </a:rPr>
                  <a:t>.</a:t>
                </a:r>
              </a:p>
              <a:p>
                <a:pPr marL="400050" lvl="1" indent="0">
                  <a:buNone/>
                </a:pPr>
                <a:r>
                  <a:rPr lang="en-US" sz="2000" dirty="0" smtClean="0">
                    <a:latin typeface="Times New Roman" charset="0"/>
                    <a:ea typeface="Times New Roman" charset="0"/>
                    <a:cs typeface="Times New Roman" charset="0"/>
                  </a:rPr>
                  <a:t>Therefore, </a:t>
                </a:r>
              </a:p>
              <a:p>
                <a:pPr marL="400050" lvl="1" indent="0">
                  <a:buNone/>
                </a:pPr>
                <a:r>
                  <a:rPr lang="en-US" sz="2000" dirty="0" smtClean="0">
                    <a:latin typeface="Times New Roman" charset="0"/>
                    <a:ea typeface="Times New Roman" charset="0"/>
                    <a:cs typeface="Times New Roman" charset="0"/>
                  </a:rPr>
                  <a:t> </a:t>
                </a:r>
                <a14:m>
                  <m:oMath xmlns:m="http://schemas.openxmlformats.org/officeDocument/2006/math">
                    <m:sSup>
                      <m:sSupPr>
                        <m:ctrlPr>
                          <a:rPr lang="en-US" sz="2000" b="0" i="1" smtClean="0">
                            <a:latin typeface="Cambria Math" charset="0"/>
                            <a:ea typeface="Times New Roman" charset="0"/>
                            <a:cs typeface="Times New Roman" charset="0"/>
                          </a:rPr>
                        </m:ctrlPr>
                      </m:sSupPr>
                      <m:e>
                        <m:d>
                          <m:dPr>
                            <m:ctrlPr>
                              <a:rPr lang="en-US" sz="2000" b="0" i="1" smtClean="0">
                                <a:latin typeface="Cambria Math" charset="0"/>
                                <a:ea typeface="Times New Roman" charset="0"/>
                                <a:cs typeface="Times New Roman" charset="0"/>
                              </a:rPr>
                            </m:ctrlPr>
                          </m:dPr>
                          <m:e>
                            <m:sSup>
                              <m:sSupPr>
                                <m:ctrlPr>
                                  <a:rPr lang="en-US" sz="2000" i="1">
                                    <a:latin typeface="Cambria Math" charset="0"/>
                                    <a:ea typeface="Times New Roman" charset="0"/>
                                    <a:cs typeface="Times New Roman" charset="0"/>
                                  </a:rPr>
                                </m:ctrlPr>
                              </m:sSupPr>
                              <m:e>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𝐷</m:t>
                                    </m:r>
                                  </m:e>
                                </m:acc>
                              </m:e>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𝑖</m:t>
                                </m:r>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𝑗</m:t>
                                </m:r>
                              </m:e>
                            </m:d>
                          </m:e>
                        </m:d>
                      </m:e>
                      <m:sup>
                        <m:r>
                          <a:rPr lang="en-US" sz="2000" b="0" i="0" smtClean="0">
                            <a:latin typeface="Cambria Math" charset="0"/>
                            <a:ea typeface="Times New Roman" charset="0"/>
                            <a:cs typeface="Times New Roman" charset="0"/>
                          </a:rPr>
                          <m:t>2</m:t>
                        </m:r>
                      </m:sup>
                    </m:sSup>
                    <m:r>
                      <a:rPr lang="en-US" sz="2000" b="0" i="0" smtClean="0">
                        <a:latin typeface="Cambria Math" charset="0"/>
                        <a:ea typeface="Times New Roman" charset="0"/>
                        <a:cs typeface="Times New Roman" charset="0"/>
                      </a:rPr>
                      <m:t>=</m:t>
                    </m:r>
                    <m:r>
                      <a:rPr lang="en-US" sz="2000" i="1" smtClean="0">
                        <a:latin typeface="Cambria Math" charset="0"/>
                        <a:ea typeface="Times New Roman" charset="0"/>
                        <a:cs typeface="Times New Roman" charset="0"/>
                      </a:rPr>
                      <m:t>𝑡𝑟</m:t>
                    </m:r>
                    <m:d>
                      <m:dPr>
                        <m:ctrlPr>
                          <a:rPr lang="mr-IN" sz="2000" i="1" smtClean="0">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𝑣𝑎𝑟</m:t>
                        </m:r>
                        <m:d>
                          <m:dPr>
                            <m:ctrlPr>
                              <a:rPr lang="en-US" sz="2000" i="1">
                                <a:latin typeface="Cambria Math" charset="0"/>
                                <a:ea typeface="Times New Roman" charset="0"/>
                                <a:cs typeface="Times New Roman" charset="0"/>
                              </a:rPr>
                            </m:ctrlPr>
                          </m:dPr>
                          <m:e>
                            <m:sSubSup>
                              <m:sSubSupPr>
                                <m:ctrlPr>
                                  <a:rPr lang="en-US" sz="2000" i="1">
                                    <a:latin typeface="Cambria Math" charset="0"/>
                                    <a:ea typeface="Times New Roman" charset="0"/>
                                    <a:cs typeface="Times New Roman" charset="0"/>
                                  </a:rPr>
                                </m:ctrlPr>
                              </m:sSubSupPr>
                              <m:e>
                                <m:r>
                                  <a:rPr lang="en-US" sz="2000" i="1">
                                    <a:latin typeface="Cambria Math" charset="0"/>
                                    <a:ea typeface="Times New Roman" charset="0"/>
                                    <a:cs typeface="Times New Roman" charset="0"/>
                                  </a:rPr>
                                  <m:t>𝑆</m:t>
                                </m:r>
                              </m:e>
                              <m:sub>
                                <m:r>
                                  <a:rPr lang="en-US" sz="2000" i="1">
                                    <a:latin typeface="Cambria Math" charset="0"/>
                                    <a:ea typeface="Times New Roman" charset="0"/>
                                    <a:cs typeface="Times New Roman" charset="0"/>
                                  </a:rPr>
                                  <m:t>𝑖</m:t>
                                </m:r>
                              </m:sub>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bSup>
                          </m:e>
                          <m:e>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e>
                        </m:d>
                      </m:e>
                    </m:d>
                    <m:r>
                      <a:rPr lang="en-US" sz="2000" b="0" i="1" smtClean="0">
                        <a:latin typeface="Cambria Math" charset="0"/>
                        <a:ea typeface="Times New Roman" charset="0"/>
                        <a:cs typeface="Times New Roman" charset="0"/>
                      </a:rPr>
                      <m:t>+</m:t>
                    </m:r>
                    <m:r>
                      <a:rPr lang="en-US" sz="2000" i="1">
                        <a:latin typeface="Cambria Math" charset="0"/>
                        <a:ea typeface="Times New Roman" charset="0"/>
                        <a:cs typeface="Times New Roman" charset="0"/>
                      </a:rPr>
                      <m:t>𝑡𝑟</m:t>
                    </m:r>
                    <m:d>
                      <m:dPr>
                        <m:ctrlPr>
                          <a:rPr lang="mr-IN" sz="2000" i="1" smtClean="0">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𝑣𝑎𝑟</m:t>
                        </m:r>
                        <m:d>
                          <m:dPr>
                            <m:ctrlPr>
                              <a:rPr lang="en-US" sz="2000" i="1">
                                <a:latin typeface="Cambria Math" charset="0"/>
                                <a:ea typeface="Times New Roman" charset="0"/>
                                <a:cs typeface="Times New Roman" charset="0"/>
                              </a:rPr>
                            </m:ctrlPr>
                          </m:dPr>
                          <m:e>
                            <m:sSubSup>
                              <m:sSubSupPr>
                                <m:ctrlPr>
                                  <a:rPr lang="en-US" sz="2000" i="1">
                                    <a:latin typeface="Cambria Math" charset="0"/>
                                    <a:ea typeface="Times New Roman" charset="0"/>
                                    <a:cs typeface="Times New Roman" charset="0"/>
                                  </a:rPr>
                                </m:ctrlPr>
                              </m:sSubSupPr>
                              <m:e>
                                <m:r>
                                  <a:rPr lang="en-US" sz="2000" i="1">
                                    <a:latin typeface="Cambria Math" charset="0"/>
                                    <a:ea typeface="Times New Roman" charset="0"/>
                                    <a:cs typeface="Times New Roman" charset="0"/>
                                  </a:rPr>
                                  <m:t>𝑆</m:t>
                                </m:r>
                              </m:e>
                              <m:sub>
                                <m:r>
                                  <a:rPr lang="en-US" sz="2000" b="0" i="1" smtClean="0">
                                    <a:latin typeface="Cambria Math" charset="0"/>
                                    <a:ea typeface="Times New Roman" charset="0"/>
                                    <a:cs typeface="Times New Roman" charset="0"/>
                                  </a:rPr>
                                  <m:t>𝑗</m:t>
                                </m:r>
                              </m:sub>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bSup>
                          </m:e>
                          <m:e>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b="0" i="1" smtClean="0">
                                    <a:latin typeface="Cambria Math" charset="0"/>
                                    <a:ea typeface="Times New Roman" charset="0"/>
                                    <a:cs typeface="Times New Roman" charset="0"/>
                                  </a:rPr>
                                  <m:t>𝑗</m:t>
                                </m:r>
                              </m:sub>
                            </m:sSub>
                          </m:e>
                        </m:d>
                      </m:e>
                    </m:d>
                    <m:r>
                      <a:rPr lang="en-US" sz="2000" b="0" i="1" smtClean="0">
                        <a:latin typeface="Cambria Math" charset="0"/>
                        <a:ea typeface="Times New Roman" charset="0"/>
                        <a:cs typeface="Times New Roman" charset="0"/>
                      </a:rPr>
                      <m:t>+</m:t>
                    </m:r>
                    <m:sSubSup>
                      <m:sSubSupPr>
                        <m:ctrlPr>
                          <a:rPr lang="en-US" sz="2000" b="0" i="1" smtClean="0">
                            <a:latin typeface="Cambria Math" charset="0"/>
                            <a:ea typeface="Times New Roman" charset="0"/>
                            <a:cs typeface="Times New Roman" charset="0"/>
                          </a:rPr>
                        </m:ctrlPr>
                      </m:sSubSupPr>
                      <m:e>
                        <m:d>
                          <m:dPr>
                            <m:begChr m:val="‖"/>
                            <m:endChr m:val="‖"/>
                            <m:ctrlPr>
                              <a:rPr lang="en-US" sz="2000" b="0" i="1" smtClean="0">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𝐸</m:t>
                            </m:r>
                            <m:d>
                              <m:dPr>
                                <m:ctrlPr>
                                  <a:rPr lang="en-US" sz="2000" i="1">
                                    <a:latin typeface="Cambria Math" charset="0"/>
                                    <a:ea typeface="Times New Roman" charset="0"/>
                                    <a:cs typeface="Times New Roman" charset="0"/>
                                  </a:rPr>
                                </m:ctrlPr>
                              </m:dPr>
                              <m:e>
                                <m:sSubSup>
                                  <m:sSubSupPr>
                                    <m:ctrlPr>
                                      <a:rPr lang="en-US" sz="2000" i="1">
                                        <a:latin typeface="Cambria Math" charset="0"/>
                                        <a:ea typeface="Times New Roman" charset="0"/>
                                        <a:cs typeface="Times New Roman" charset="0"/>
                                      </a:rPr>
                                    </m:ctrlPr>
                                  </m:sSubSupPr>
                                  <m:e>
                                    <m:r>
                                      <a:rPr lang="en-US" sz="2000" i="1">
                                        <a:latin typeface="Cambria Math" charset="0"/>
                                        <a:ea typeface="Times New Roman" charset="0"/>
                                        <a:cs typeface="Times New Roman" charset="0"/>
                                      </a:rPr>
                                      <m:t>𝑆</m:t>
                                    </m:r>
                                  </m:e>
                                  <m:sub>
                                    <m:r>
                                      <a:rPr lang="en-US" sz="2000" i="1">
                                        <a:latin typeface="Cambria Math" charset="0"/>
                                        <a:ea typeface="Times New Roman" charset="0"/>
                                        <a:cs typeface="Times New Roman" charset="0"/>
                                      </a:rPr>
                                      <m:t>𝑖</m:t>
                                    </m:r>
                                  </m:sub>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bSup>
                              </m:e>
                              <m:e>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e>
                            </m:d>
                            <m:r>
                              <a:rPr lang="en-US" sz="2000" b="0" i="1" smtClean="0">
                                <a:latin typeface="Cambria Math" charset="0"/>
                                <a:ea typeface="Times New Roman" charset="0"/>
                                <a:cs typeface="Times New Roman" charset="0"/>
                              </a:rPr>
                              <m:t>−</m:t>
                            </m:r>
                            <m:r>
                              <a:rPr lang="en-US" sz="2000" i="1">
                                <a:latin typeface="Cambria Math" charset="0"/>
                                <a:ea typeface="Times New Roman" charset="0"/>
                                <a:cs typeface="Times New Roman" charset="0"/>
                              </a:rPr>
                              <m:t>𝐸</m:t>
                            </m:r>
                            <m:d>
                              <m:dPr>
                                <m:ctrlPr>
                                  <a:rPr lang="en-US" sz="2000" i="1">
                                    <a:latin typeface="Cambria Math" charset="0"/>
                                    <a:ea typeface="Times New Roman" charset="0"/>
                                    <a:cs typeface="Times New Roman" charset="0"/>
                                  </a:rPr>
                                </m:ctrlPr>
                              </m:dPr>
                              <m:e>
                                <m:sSubSup>
                                  <m:sSubSupPr>
                                    <m:ctrlPr>
                                      <a:rPr lang="en-US" sz="2000" i="1">
                                        <a:latin typeface="Cambria Math" charset="0"/>
                                        <a:ea typeface="Times New Roman" charset="0"/>
                                        <a:cs typeface="Times New Roman" charset="0"/>
                                      </a:rPr>
                                    </m:ctrlPr>
                                  </m:sSubSupPr>
                                  <m:e>
                                    <m:r>
                                      <a:rPr lang="en-US" sz="2000" i="1">
                                        <a:latin typeface="Cambria Math" charset="0"/>
                                        <a:ea typeface="Times New Roman" charset="0"/>
                                        <a:cs typeface="Times New Roman" charset="0"/>
                                      </a:rPr>
                                      <m:t>𝑆</m:t>
                                    </m:r>
                                  </m:e>
                                  <m:sub>
                                    <m:r>
                                      <a:rPr lang="en-US" sz="2000" b="0" i="1" smtClean="0">
                                        <a:latin typeface="Cambria Math" charset="0"/>
                                        <a:ea typeface="Times New Roman" charset="0"/>
                                        <a:cs typeface="Times New Roman" charset="0"/>
                                      </a:rPr>
                                      <m:t>𝑗</m:t>
                                    </m:r>
                                  </m:sub>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bSup>
                              </m:e>
                              <m:e>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b="0" i="1" smtClean="0">
                                        <a:latin typeface="Cambria Math" charset="0"/>
                                        <a:ea typeface="Times New Roman" charset="0"/>
                                        <a:cs typeface="Times New Roman" charset="0"/>
                                      </a:rPr>
                                      <m:t>𝑗</m:t>
                                    </m:r>
                                  </m:sub>
                                </m:sSub>
                              </m:e>
                            </m:d>
                          </m:e>
                        </m:d>
                      </m:e>
                      <m:sub>
                        <m:r>
                          <a:rPr lang="en-US" sz="2000" b="0" i="1" smtClean="0">
                            <a:latin typeface="Cambria Math" charset="0"/>
                            <a:ea typeface="Times New Roman" charset="0"/>
                            <a:cs typeface="Times New Roman" charset="0"/>
                          </a:rPr>
                          <m:t>2</m:t>
                        </m:r>
                      </m:sub>
                      <m:sup>
                        <m:r>
                          <a:rPr lang="en-US" sz="2000" b="0" i="1" smtClean="0">
                            <a:latin typeface="Cambria Math" charset="0"/>
                            <a:ea typeface="Times New Roman" charset="0"/>
                            <a:cs typeface="Times New Roman" charset="0"/>
                          </a:rPr>
                          <m:t>2</m:t>
                        </m:r>
                      </m:sup>
                    </m:sSubSup>
                  </m:oMath>
                </a14:m>
                <a:endParaRPr lang="en-US" sz="2000" b="0" i="1" dirty="0" smtClean="0">
                  <a:latin typeface="Cambria Math" charset="0"/>
                  <a:ea typeface="Times New Roman" charset="0"/>
                  <a:cs typeface="Times New Roman" charset="0"/>
                </a:endParaRPr>
              </a:p>
              <a:p>
                <a:pPr marL="400050" lvl="1" indent="0">
                  <a:buNone/>
                </a:pPr>
                <a:r>
                  <a:rPr lang="en-US" sz="2000" b="0" dirty="0" smtClean="0">
                    <a:ea typeface="Times New Roman" charset="0"/>
                    <a:cs typeface="Times New Roman" charset="0"/>
                  </a:rPr>
                  <a:t>                    </a:t>
                </a:r>
                <a14:m>
                  <m:oMath xmlns:m="http://schemas.openxmlformats.org/officeDocument/2006/math">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𝑡𝑟</m:t>
                    </m:r>
                    <m:d>
                      <m:dPr>
                        <m:ctrlPr>
                          <a:rPr lang="mr-IN" sz="2000" b="0" i="1" smtClean="0">
                            <a:latin typeface="Cambria Math" charset="0"/>
                            <a:ea typeface="Times New Roman" charset="0"/>
                            <a:cs typeface="Times New Roman" charset="0"/>
                          </a:rPr>
                        </m:ctrlPr>
                      </m:dPr>
                      <m:e>
                        <m:sSup>
                          <m:sSupPr>
                            <m:ctrlPr>
                              <a:rPr lang="en-US" sz="2000" i="1">
                                <a:latin typeface="Cambria Math" charset="0"/>
                                <a:ea typeface="Times New Roman" charset="0"/>
                                <a:cs typeface="Times New Roman" charset="0"/>
                              </a:rPr>
                            </m:ctrlPr>
                          </m:sSupPr>
                          <m:e>
                            <m:r>
                              <m:rPr>
                                <m:sty m:val="p"/>
                              </m:rPr>
                              <a:rPr lang="en-US" sz="2000" i="1">
                                <a:latin typeface="Cambria Math" charset="0"/>
                                <a:ea typeface="Cambria Math" charset="0"/>
                                <a:cs typeface="Cambria Math" charset="0"/>
                              </a:rPr>
                              <m:t>Λ</m:t>
                            </m:r>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r>
                          <m:rPr>
                            <m:nor/>
                          </m:rPr>
                          <a:rPr lang="en-US" sz="2000" dirty="0">
                            <a:latin typeface="Times New Roman" charset="0"/>
                            <a:ea typeface="Times New Roman" charset="0"/>
                            <a:cs typeface="Times New Roman" charset="0"/>
                          </a:rPr>
                          <m:t>−</m:t>
                        </m:r>
                        <m:sSup>
                          <m:sSupPr>
                            <m:ctrlPr>
                              <a:rPr lang="en-US" sz="2000" i="1">
                                <a:latin typeface="Cambria Math" charset="0"/>
                                <a:ea typeface="Times New Roman" charset="0"/>
                                <a:cs typeface="Times New Roman" charset="0"/>
                              </a:rPr>
                            </m:ctrlPr>
                          </m:sSupPr>
                          <m:e>
                            <m:r>
                              <m:rPr>
                                <m:sty m:val="p"/>
                              </m:rPr>
                              <a:rPr lang="en-US" sz="2000" i="1">
                                <a:latin typeface="Cambria Math" charset="0"/>
                                <a:ea typeface="Cambria Math" charset="0"/>
                                <a:cs typeface="Cambria Math" charset="0"/>
                              </a:rPr>
                              <m:t>Λ</m:t>
                            </m:r>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sSup>
                          <m:sSupPr>
                            <m:ctrlPr>
                              <a:rPr lang="en-US" sz="2000" i="1">
                                <a:latin typeface="Cambria Math" charset="0"/>
                                <a:ea typeface="Times New Roman" charset="0"/>
                                <a:cs typeface="Times New Roman" charset="0"/>
                              </a:rPr>
                            </m:ctrlPr>
                          </m:sSupPr>
                          <m:e>
                            <m:d>
                              <m:dPr>
                                <m:ctrlPr>
                                  <a:rPr lang="en-US" sz="2000" i="1">
                                    <a:latin typeface="Cambria Math" charset="0"/>
                                    <a:ea typeface="Times New Roman" charset="0"/>
                                    <a:cs typeface="Times New Roman" charset="0"/>
                                  </a:rPr>
                                </m:ctrlPr>
                              </m:dPr>
                              <m:e>
                                <m:sSubSup>
                                  <m:sSubSupPr>
                                    <m:ctrlPr>
                                      <a:rPr lang="en-US" sz="2000" i="1">
                                        <a:latin typeface="Cambria Math" charset="0"/>
                                        <a:ea typeface="Times New Roman" charset="0"/>
                                        <a:cs typeface="Times New Roman" charset="0"/>
                                      </a:rPr>
                                    </m:ctrlPr>
                                  </m:sSubSupPr>
                                  <m:e>
                                    <m:r>
                                      <a:rPr lang="en-US" sz="2000" i="1">
                                        <a:latin typeface="Cambria Math" charset="0"/>
                                        <a:ea typeface="Times New Roman" charset="0"/>
                                        <a:cs typeface="Times New Roman" charset="0"/>
                                      </a:rPr>
                                      <m:t>𝑊</m:t>
                                    </m:r>
                                  </m:e>
                                  <m:sub>
                                    <m:r>
                                      <a:rPr lang="en-US" sz="2000" i="1">
                                        <a:latin typeface="Cambria Math" charset="0"/>
                                        <a:ea typeface="Times New Roman" charset="0"/>
                                        <a:cs typeface="Times New Roman" charset="0"/>
                                      </a:rPr>
                                      <m:t>𝑖</m:t>
                                    </m:r>
                                  </m:sub>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bSup>
                              </m:e>
                            </m:d>
                          </m:e>
                          <m:sup>
                            <m:r>
                              <a:rPr lang="en-US" sz="2000" i="1">
                                <a:latin typeface="Cambria Math" charset="0"/>
                                <a:ea typeface="Times New Roman" charset="0"/>
                                <a:cs typeface="Times New Roman" charset="0"/>
                              </a:rPr>
                              <m:t>𝑇</m:t>
                            </m:r>
                          </m:sup>
                        </m:sSup>
                        <m:sSubSup>
                          <m:sSubSupPr>
                            <m:ctrlPr>
                              <a:rPr lang="en-US" sz="2000" i="1">
                                <a:latin typeface="Cambria Math" charset="0"/>
                                <a:ea typeface="Times New Roman" charset="0"/>
                                <a:cs typeface="Times New Roman" charset="0"/>
                              </a:rPr>
                            </m:ctrlPr>
                          </m:sSubSupPr>
                          <m:e>
                            <m:r>
                              <m:rPr>
                                <m:sty m:val="p"/>
                              </m:rPr>
                              <a:rPr lang="el-GR" sz="2000" i="1">
                                <a:latin typeface="Cambria Math" charset="0"/>
                                <a:ea typeface="Cambria Math" charset="0"/>
                                <a:cs typeface="Cambria Math" charset="0"/>
                              </a:rPr>
                              <m:t>Σ</m:t>
                            </m:r>
                          </m:e>
                          <m:sub>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sub>
                          <m:sup>
                            <m:r>
                              <a:rPr lang="en-US" sz="2000" i="1">
                                <a:latin typeface="Cambria Math" charset="0"/>
                                <a:ea typeface="Times New Roman" charset="0"/>
                                <a:cs typeface="Times New Roman" charset="0"/>
                              </a:rPr>
                              <m:t>−1</m:t>
                            </m:r>
                          </m:sup>
                        </m:sSubSup>
                        <m:sSubSup>
                          <m:sSubSupPr>
                            <m:ctrlPr>
                              <a:rPr lang="en-US" sz="2000" i="1">
                                <a:latin typeface="Cambria Math" charset="0"/>
                                <a:ea typeface="Times New Roman" charset="0"/>
                                <a:cs typeface="Times New Roman" charset="0"/>
                              </a:rPr>
                            </m:ctrlPr>
                          </m:sSubSupPr>
                          <m:e>
                            <m:r>
                              <a:rPr lang="en-US" sz="2000" i="1">
                                <a:latin typeface="Cambria Math" charset="0"/>
                                <a:ea typeface="Times New Roman" charset="0"/>
                                <a:cs typeface="Times New Roman" charset="0"/>
                              </a:rPr>
                              <m:t>𝑊</m:t>
                            </m:r>
                          </m:e>
                          <m:sub>
                            <m:r>
                              <a:rPr lang="en-US" sz="2000" i="1">
                                <a:latin typeface="Cambria Math" charset="0"/>
                                <a:ea typeface="Times New Roman" charset="0"/>
                                <a:cs typeface="Times New Roman" charset="0"/>
                              </a:rPr>
                              <m:t>𝑖</m:t>
                            </m:r>
                          </m:sub>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bSup>
                        <m:sSup>
                          <m:sSupPr>
                            <m:ctrlPr>
                              <a:rPr lang="en-US" sz="2000" i="1">
                                <a:latin typeface="Cambria Math" charset="0"/>
                                <a:ea typeface="Times New Roman" charset="0"/>
                                <a:cs typeface="Times New Roman" charset="0"/>
                              </a:rPr>
                            </m:ctrlPr>
                          </m:sSupPr>
                          <m:e>
                            <m:r>
                              <m:rPr>
                                <m:sty m:val="p"/>
                              </m:rPr>
                              <a:rPr lang="en-US" sz="2000" i="1">
                                <a:latin typeface="Cambria Math" charset="0"/>
                                <a:ea typeface="Cambria Math" charset="0"/>
                                <a:cs typeface="Cambria Math" charset="0"/>
                              </a:rPr>
                              <m:t>Λ</m:t>
                            </m:r>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e>
                    </m:d>
                  </m:oMath>
                </a14:m>
                <a:endParaRPr lang="en-US" sz="2000" dirty="0" smtClean="0">
                  <a:latin typeface="Times New Roman" charset="0"/>
                  <a:ea typeface="Times New Roman" charset="0"/>
                  <a:cs typeface="Times New Roman" charset="0"/>
                </a:endParaRPr>
              </a:p>
              <a:p>
                <a:pPr marL="400050" lvl="1" indent="0">
                  <a:buNone/>
                </a:pPr>
                <a:r>
                  <a:rPr lang="en-US" sz="2000" dirty="0">
                    <a:latin typeface="Times New Roman" charset="0"/>
                    <a:ea typeface="Times New Roman" charset="0"/>
                    <a:cs typeface="Times New Roman" charset="0"/>
                  </a:rPr>
                  <a:t> </a:t>
                </a:r>
                <a:r>
                  <a:rPr lang="en-US" sz="2000" dirty="0" smtClean="0">
                    <a:latin typeface="Times New Roman" charset="0"/>
                    <a:ea typeface="Times New Roman" charset="0"/>
                    <a:cs typeface="Times New Roman" charset="0"/>
                  </a:rPr>
                  <a:t>                           </a:t>
                </a:r>
                <a14:m>
                  <m:oMath xmlns:m="http://schemas.openxmlformats.org/officeDocument/2006/math">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𝑡𝑟</m:t>
                    </m:r>
                    <m:d>
                      <m:dPr>
                        <m:ctrlPr>
                          <a:rPr lang="mr-IN" sz="2000" b="0" i="1" smtClean="0">
                            <a:latin typeface="Cambria Math" charset="0"/>
                            <a:ea typeface="Times New Roman" charset="0"/>
                            <a:cs typeface="Times New Roman" charset="0"/>
                          </a:rPr>
                        </m:ctrlPr>
                      </m:dPr>
                      <m:e>
                        <m:r>
                          <a:rPr lang="en-US" sz="2000" i="1">
                            <a:latin typeface="Cambria Math" charset="0"/>
                            <a:ea typeface="Times New Roman" charset="0"/>
                            <a:cs typeface="Times New Roman" charset="0"/>
                          </a:rPr>
                          <m:t>(</m:t>
                        </m:r>
                        <m:sSup>
                          <m:sSupPr>
                            <m:ctrlPr>
                              <a:rPr lang="en-US" sz="2000" i="1">
                                <a:latin typeface="Cambria Math" charset="0"/>
                                <a:ea typeface="Times New Roman" charset="0"/>
                                <a:cs typeface="Times New Roman" charset="0"/>
                              </a:rPr>
                            </m:ctrlPr>
                          </m:sSupPr>
                          <m:e>
                            <m:r>
                              <m:rPr>
                                <m:sty m:val="p"/>
                              </m:rPr>
                              <a:rPr lang="en-US" sz="2000" i="1">
                                <a:latin typeface="Cambria Math" charset="0"/>
                                <a:ea typeface="Cambria Math" charset="0"/>
                                <a:cs typeface="Cambria Math" charset="0"/>
                              </a:rPr>
                              <m:t>Λ</m:t>
                            </m:r>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r>
                          <m:rPr>
                            <m:nor/>
                          </m:rPr>
                          <a:rPr lang="en-US" sz="2000" dirty="0">
                            <a:latin typeface="Times New Roman" charset="0"/>
                            <a:ea typeface="Times New Roman" charset="0"/>
                            <a:cs typeface="Times New Roman" charset="0"/>
                          </a:rPr>
                          <m:t>−</m:t>
                        </m:r>
                        <m:sSup>
                          <m:sSupPr>
                            <m:ctrlPr>
                              <a:rPr lang="en-US" sz="2000" i="1">
                                <a:latin typeface="Cambria Math" charset="0"/>
                                <a:ea typeface="Times New Roman" charset="0"/>
                                <a:cs typeface="Times New Roman" charset="0"/>
                              </a:rPr>
                            </m:ctrlPr>
                          </m:sSupPr>
                          <m:e>
                            <m:r>
                              <m:rPr>
                                <m:sty m:val="p"/>
                              </m:rPr>
                              <a:rPr lang="en-US" sz="2000" i="1">
                                <a:latin typeface="Cambria Math" charset="0"/>
                                <a:ea typeface="Cambria Math" charset="0"/>
                                <a:cs typeface="Cambria Math" charset="0"/>
                              </a:rPr>
                              <m:t>Λ</m:t>
                            </m:r>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sSup>
                          <m:sSupPr>
                            <m:ctrlPr>
                              <a:rPr lang="en-US" sz="2000" i="1">
                                <a:latin typeface="Cambria Math" charset="0"/>
                                <a:ea typeface="Times New Roman" charset="0"/>
                                <a:cs typeface="Times New Roman" charset="0"/>
                              </a:rPr>
                            </m:ctrlPr>
                          </m:sSupPr>
                          <m:e>
                            <m:d>
                              <m:dPr>
                                <m:ctrlPr>
                                  <a:rPr lang="en-US" sz="2000" i="1">
                                    <a:latin typeface="Cambria Math" charset="0"/>
                                    <a:ea typeface="Times New Roman" charset="0"/>
                                    <a:cs typeface="Times New Roman" charset="0"/>
                                  </a:rPr>
                                </m:ctrlPr>
                              </m:dPr>
                              <m:e>
                                <m:sSubSup>
                                  <m:sSubSupPr>
                                    <m:ctrlPr>
                                      <a:rPr lang="en-US" sz="2000" i="1">
                                        <a:latin typeface="Cambria Math" charset="0"/>
                                        <a:ea typeface="Times New Roman" charset="0"/>
                                        <a:cs typeface="Times New Roman" charset="0"/>
                                      </a:rPr>
                                    </m:ctrlPr>
                                  </m:sSubSupPr>
                                  <m:e>
                                    <m:r>
                                      <a:rPr lang="en-US" sz="2000" i="1">
                                        <a:latin typeface="Cambria Math" charset="0"/>
                                        <a:ea typeface="Times New Roman" charset="0"/>
                                        <a:cs typeface="Times New Roman" charset="0"/>
                                      </a:rPr>
                                      <m:t>𝑊</m:t>
                                    </m:r>
                                  </m:e>
                                  <m:sub>
                                    <m:r>
                                      <a:rPr lang="en-US" sz="2000" i="1">
                                        <a:latin typeface="Cambria Math" charset="0"/>
                                        <a:ea typeface="Times New Roman" charset="0"/>
                                        <a:cs typeface="Times New Roman" charset="0"/>
                                      </a:rPr>
                                      <m:t>𝑗</m:t>
                                    </m:r>
                                  </m:sub>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bSup>
                              </m:e>
                            </m:d>
                          </m:e>
                          <m:sup>
                            <m:r>
                              <a:rPr lang="en-US" sz="2000" i="1">
                                <a:latin typeface="Cambria Math" charset="0"/>
                                <a:ea typeface="Times New Roman" charset="0"/>
                                <a:cs typeface="Times New Roman" charset="0"/>
                              </a:rPr>
                              <m:t>𝑇</m:t>
                            </m:r>
                          </m:sup>
                        </m:sSup>
                        <m:sSubSup>
                          <m:sSubSupPr>
                            <m:ctrlPr>
                              <a:rPr lang="en-US" sz="2000" i="1">
                                <a:latin typeface="Cambria Math" charset="0"/>
                                <a:ea typeface="Times New Roman" charset="0"/>
                                <a:cs typeface="Times New Roman" charset="0"/>
                              </a:rPr>
                            </m:ctrlPr>
                          </m:sSubSupPr>
                          <m:e>
                            <m:r>
                              <m:rPr>
                                <m:sty m:val="p"/>
                              </m:rPr>
                              <a:rPr lang="el-GR" sz="2000" i="1">
                                <a:latin typeface="Cambria Math" charset="0"/>
                                <a:ea typeface="Cambria Math" charset="0"/>
                                <a:cs typeface="Cambria Math" charset="0"/>
                              </a:rPr>
                              <m:t>Σ</m:t>
                            </m:r>
                          </m:e>
                          <m:sub>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𝑌</m:t>
                                </m:r>
                              </m:e>
                              <m:sub>
                                <m:r>
                                  <a:rPr lang="en-US" sz="2000" i="1">
                                    <a:latin typeface="Cambria Math" charset="0"/>
                                    <a:ea typeface="Cambria Math" charset="0"/>
                                    <a:cs typeface="Cambria Math" charset="0"/>
                                  </a:rPr>
                                  <m:t>𝑗</m:t>
                                </m:r>
                              </m:sub>
                            </m:sSub>
                          </m:sub>
                          <m:sup>
                            <m:r>
                              <a:rPr lang="en-US" sz="2000" i="1">
                                <a:latin typeface="Cambria Math" charset="0"/>
                                <a:ea typeface="Times New Roman" charset="0"/>
                                <a:cs typeface="Times New Roman" charset="0"/>
                              </a:rPr>
                              <m:t>−1</m:t>
                            </m:r>
                          </m:sup>
                        </m:sSubSup>
                        <m:sSubSup>
                          <m:sSubSupPr>
                            <m:ctrlPr>
                              <a:rPr lang="en-US" sz="2000" i="1">
                                <a:latin typeface="Cambria Math" charset="0"/>
                                <a:ea typeface="Times New Roman" charset="0"/>
                                <a:cs typeface="Times New Roman" charset="0"/>
                              </a:rPr>
                            </m:ctrlPr>
                          </m:sSubSupPr>
                          <m:e>
                            <m:r>
                              <a:rPr lang="en-US" sz="2000" i="1">
                                <a:latin typeface="Cambria Math" charset="0"/>
                                <a:ea typeface="Times New Roman" charset="0"/>
                                <a:cs typeface="Times New Roman" charset="0"/>
                              </a:rPr>
                              <m:t>𝑊</m:t>
                            </m:r>
                          </m:e>
                          <m:sub>
                            <m:r>
                              <a:rPr lang="en-US" sz="2000" i="1">
                                <a:latin typeface="Cambria Math" charset="0"/>
                                <a:ea typeface="Times New Roman" charset="0"/>
                                <a:cs typeface="Times New Roman" charset="0"/>
                              </a:rPr>
                              <m:t>𝑖</m:t>
                            </m:r>
                          </m:sub>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bSup>
                        <m:sSup>
                          <m:sSupPr>
                            <m:ctrlPr>
                              <a:rPr lang="en-US" sz="2000" i="1">
                                <a:latin typeface="Cambria Math" charset="0"/>
                                <a:ea typeface="Times New Roman" charset="0"/>
                                <a:cs typeface="Times New Roman" charset="0"/>
                              </a:rPr>
                            </m:ctrlPr>
                          </m:sSupPr>
                          <m:e>
                            <m:r>
                              <m:rPr>
                                <m:sty m:val="p"/>
                              </m:rPr>
                              <a:rPr lang="en-US" sz="2000" i="1">
                                <a:latin typeface="Cambria Math" charset="0"/>
                                <a:ea typeface="Cambria Math" charset="0"/>
                                <a:cs typeface="Cambria Math" charset="0"/>
                              </a:rPr>
                              <m:t>Λ</m:t>
                            </m:r>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e>
                    </m:d>
                  </m:oMath>
                </a14:m>
                <a:endParaRPr lang="en-US" sz="2000" dirty="0" smtClean="0">
                  <a:latin typeface="Times New Roman" charset="0"/>
                  <a:ea typeface="Times New Roman" charset="0"/>
                  <a:cs typeface="Times New Roman" charset="0"/>
                </a:endParaRPr>
              </a:p>
              <a:p>
                <a:pPr marL="400050" lvl="1" indent="0">
                  <a:buNone/>
                </a:pPr>
                <a:r>
                  <a:rPr lang="en-US" sz="2000" dirty="0" smtClean="0">
                    <a:latin typeface="Times New Roman" charset="0"/>
                    <a:ea typeface="Times New Roman" charset="0"/>
                    <a:cs typeface="Times New Roman" charset="0"/>
                  </a:rPr>
                  <a:t>                           </a:t>
                </a:r>
                <a14:m>
                  <m:oMath xmlns:m="http://schemas.openxmlformats.org/officeDocument/2006/math">
                    <m:r>
                      <a:rPr lang="en-US" sz="2000" b="0" i="0" smtClean="0">
                        <a:latin typeface="Cambria Math" charset="0"/>
                        <a:ea typeface="Times New Roman" charset="0"/>
                        <a:cs typeface="Times New Roman" charset="0"/>
                      </a:rPr>
                      <m:t> </m:t>
                    </m:r>
                    <m:r>
                      <a:rPr lang="en-US" sz="2000" i="1">
                        <a:latin typeface="Cambria Math" charset="0"/>
                        <a:ea typeface="Times New Roman" charset="0"/>
                        <a:cs typeface="Times New Roman" charset="0"/>
                      </a:rPr>
                      <m:t>+</m:t>
                    </m:r>
                    <m:sSubSup>
                      <m:sSubSupPr>
                        <m:ctrlPr>
                          <a:rPr lang="en-US" sz="2000" i="1" smtClean="0">
                            <a:latin typeface="Cambria Math" charset="0"/>
                            <a:ea typeface="Times New Roman" charset="0"/>
                            <a:cs typeface="Times New Roman" charset="0"/>
                          </a:rPr>
                        </m:ctrlPr>
                      </m:sSubSupPr>
                      <m:e>
                        <m:d>
                          <m:dPr>
                            <m:begChr m:val="‖"/>
                            <m:endChr m:val="‖"/>
                            <m:ctrlPr>
                              <a:rPr lang="en-US" sz="2000" i="1" smtClean="0">
                                <a:latin typeface="Cambria Math" charset="0"/>
                                <a:ea typeface="Times New Roman" charset="0"/>
                                <a:cs typeface="Times New Roman" charset="0"/>
                              </a:rPr>
                            </m:ctrlPr>
                          </m:dPr>
                          <m:e>
                            <m:sSup>
                              <m:sSupPr>
                                <m:ctrlPr>
                                  <a:rPr lang="en-US" sz="2000" i="1">
                                    <a:latin typeface="Cambria Math" charset="0"/>
                                    <a:ea typeface="Times New Roman" charset="0"/>
                                    <a:cs typeface="Times New Roman" charset="0"/>
                                  </a:rPr>
                                </m:ctrlPr>
                              </m:sSupPr>
                              <m:e>
                                <m:r>
                                  <m:rPr>
                                    <m:sty m:val="p"/>
                                  </m:rPr>
                                  <a:rPr lang="en-US" sz="2000" i="1">
                                    <a:latin typeface="Cambria Math" charset="0"/>
                                    <a:ea typeface="Cambria Math" charset="0"/>
                                    <a:cs typeface="Cambria Math" charset="0"/>
                                  </a:rPr>
                                  <m:t>Λ</m:t>
                                </m:r>
                              </m:e>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p>
                            <m:sSup>
                              <m:sSupPr>
                                <m:ctrlPr>
                                  <a:rPr lang="en-US" sz="2000" i="1">
                                    <a:latin typeface="Cambria Math" charset="0"/>
                                    <a:ea typeface="Times New Roman" charset="0"/>
                                    <a:cs typeface="Times New Roman" charset="0"/>
                                  </a:rPr>
                                </m:ctrlPr>
                              </m:sSupPr>
                              <m:e>
                                <m:d>
                                  <m:dPr>
                                    <m:ctrlPr>
                                      <a:rPr lang="en-US" sz="2000" i="1">
                                        <a:latin typeface="Cambria Math" charset="0"/>
                                        <a:ea typeface="Times New Roman" charset="0"/>
                                        <a:cs typeface="Times New Roman" charset="0"/>
                                      </a:rPr>
                                    </m:ctrlPr>
                                  </m:dPr>
                                  <m:e>
                                    <m:sSubSup>
                                      <m:sSubSupPr>
                                        <m:ctrlPr>
                                          <a:rPr lang="en-US" sz="2000" i="1">
                                            <a:latin typeface="Cambria Math" charset="0"/>
                                            <a:ea typeface="Times New Roman" charset="0"/>
                                            <a:cs typeface="Times New Roman" charset="0"/>
                                          </a:rPr>
                                        </m:ctrlPr>
                                      </m:sSubSupPr>
                                      <m:e>
                                        <m:r>
                                          <a:rPr lang="en-US" sz="2000" i="1">
                                            <a:latin typeface="Cambria Math" charset="0"/>
                                            <a:ea typeface="Times New Roman" charset="0"/>
                                            <a:cs typeface="Times New Roman" charset="0"/>
                                          </a:rPr>
                                          <m:t>𝑊</m:t>
                                        </m:r>
                                      </m:e>
                                      <m:sub>
                                        <m:r>
                                          <a:rPr lang="en-US" sz="2000" i="1">
                                            <a:latin typeface="Cambria Math" charset="0"/>
                                            <a:ea typeface="Times New Roman" charset="0"/>
                                            <a:cs typeface="Times New Roman" charset="0"/>
                                          </a:rPr>
                                          <m:t>𝑖</m:t>
                                        </m:r>
                                      </m:sub>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bSup>
                                  </m:e>
                                </m:d>
                              </m:e>
                              <m:sup>
                                <m:r>
                                  <a:rPr lang="en-US" sz="2000" i="1">
                                    <a:latin typeface="Cambria Math" charset="0"/>
                                    <a:ea typeface="Times New Roman" charset="0"/>
                                    <a:cs typeface="Times New Roman" charset="0"/>
                                  </a:rPr>
                                  <m:t>𝑇</m:t>
                                </m:r>
                              </m:sup>
                            </m:sSup>
                            <m:sSubSup>
                              <m:sSubSupPr>
                                <m:ctrlPr>
                                  <a:rPr lang="en-US" sz="2000" i="1">
                                    <a:latin typeface="Cambria Math" charset="0"/>
                                    <a:ea typeface="Times New Roman" charset="0"/>
                                    <a:cs typeface="Times New Roman" charset="0"/>
                                  </a:rPr>
                                </m:ctrlPr>
                              </m:sSubSupPr>
                              <m:e>
                                <m:r>
                                  <m:rPr>
                                    <m:sty m:val="p"/>
                                  </m:rPr>
                                  <a:rPr lang="el-GR" sz="2000" i="1">
                                    <a:latin typeface="Cambria Math" charset="0"/>
                                    <a:ea typeface="Cambria Math" charset="0"/>
                                    <a:cs typeface="Cambria Math" charset="0"/>
                                  </a:rPr>
                                  <m:t>Σ</m:t>
                                </m:r>
                              </m:e>
                              <m:sub>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sub>
                              <m:sup>
                                <m:r>
                                  <a:rPr lang="en-US" sz="2000" i="1">
                                    <a:latin typeface="Cambria Math" charset="0"/>
                                    <a:ea typeface="Times New Roman" charset="0"/>
                                    <a:cs typeface="Times New Roman" charset="0"/>
                                  </a:rPr>
                                  <m:t>−1</m:t>
                                </m:r>
                              </m:sup>
                            </m:sSubSup>
                            <m:d>
                              <m:dPr>
                                <m:ctrlPr>
                                  <a:rPr lang="en-US" sz="2000" i="1">
                                    <a:latin typeface="Cambria Math" charset="0"/>
                                    <a:ea typeface="Times New Roman" charset="0"/>
                                    <a:cs typeface="Times New Roman" charset="0"/>
                                  </a:rPr>
                                </m:ctrlPr>
                              </m:dPr>
                              <m:e>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𝜇</m:t>
                                    </m:r>
                                  </m:e>
                                  <m:sub>
                                    <m:r>
                                      <a:rPr lang="en-US" sz="2000" i="1">
                                        <a:latin typeface="Cambria Math" charset="0"/>
                                        <a:ea typeface="Times New Roman" charset="0"/>
                                        <a:cs typeface="Times New Roman" charset="0"/>
                                      </a:rPr>
                                      <m:t>𝑖</m:t>
                                    </m:r>
                                  </m:sub>
                                </m:sSub>
                              </m:e>
                            </m:d>
                            <m:r>
                              <a:rPr lang="en-US" sz="2000" b="0" i="1" smtClean="0">
                                <a:latin typeface="Cambria Math" charset="0"/>
                                <a:ea typeface="Times New Roman" charset="0"/>
                                <a:cs typeface="Times New Roman" charset="0"/>
                              </a:rPr>
                              <m:t>−</m:t>
                            </m:r>
                            <m:sSup>
                              <m:sSupPr>
                                <m:ctrlPr>
                                  <a:rPr lang="en-US" sz="2000" i="1">
                                    <a:latin typeface="Cambria Math" charset="0"/>
                                    <a:ea typeface="Times New Roman" charset="0"/>
                                    <a:cs typeface="Times New Roman" charset="0"/>
                                  </a:rPr>
                                </m:ctrlPr>
                              </m:sSupPr>
                              <m:e>
                                <m:r>
                                  <m:rPr>
                                    <m:sty m:val="p"/>
                                  </m:rPr>
                                  <a:rPr lang="en-US" sz="2000" i="1">
                                    <a:latin typeface="Cambria Math" charset="0"/>
                                    <a:ea typeface="Cambria Math" charset="0"/>
                                    <a:cs typeface="Cambria Math" charset="0"/>
                                  </a:rPr>
                                  <m:t>Λ</m:t>
                                </m:r>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sSup>
                              <m:sSupPr>
                                <m:ctrlPr>
                                  <a:rPr lang="en-US" sz="2000" i="1">
                                    <a:latin typeface="Cambria Math" charset="0"/>
                                    <a:ea typeface="Times New Roman" charset="0"/>
                                    <a:cs typeface="Times New Roman" charset="0"/>
                                  </a:rPr>
                                </m:ctrlPr>
                              </m:sSupPr>
                              <m:e>
                                <m:d>
                                  <m:dPr>
                                    <m:ctrlPr>
                                      <a:rPr lang="en-US" sz="2000" i="1">
                                        <a:latin typeface="Cambria Math" charset="0"/>
                                        <a:ea typeface="Times New Roman" charset="0"/>
                                        <a:cs typeface="Times New Roman" charset="0"/>
                                      </a:rPr>
                                    </m:ctrlPr>
                                  </m:dPr>
                                  <m:e>
                                    <m:sSubSup>
                                      <m:sSubSupPr>
                                        <m:ctrlPr>
                                          <a:rPr lang="en-US" sz="2000" i="1">
                                            <a:latin typeface="Cambria Math" charset="0"/>
                                            <a:ea typeface="Times New Roman" charset="0"/>
                                            <a:cs typeface="Times New Roman" charset="0"/>
                                          </a:rPr>
                                        </m:ctrlPr>
                                      </m:sSubSupPr>
                                      <m:e>
                                        <m:r>
                                          <a:rPr lang="en-US" sz="2000" i="1">
                                            <a:latin typeface="Cambria Math" charset="0"/>
                                            <a:ea typeface="Times New Roman" charset="0"/>
                                            <a:cs typeface="Times New Roman" charset="0"/>
                                          </a:rPr>
                                          <m:t>𝑊</m:t>
                                        </m:r>
                                      </m:e>
                                      <m:sub>
                                        <m:r>
                                          <a:rPr lang="en-US" sz="2000" b="0" i="1" smtClean="0">
                                            <a:latin typeface="Cambria Math" charset="0"/>
                                            <a:ea typeface="Times New Roman" charset="0"/>
                                            <a:cs typeface="Times New Roman" charset="0"/>
                                          </a:rPr>
                                          <m:t>𝑗</m:t>
                                        </m:r>
                                      </m:sub>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bSup>
                                  </m:e>
                                </m:d>
                              </m:e>
                              <m:sup>
                                <m:r>
                                  <a:rPr lang="en-US" sz="2000" i="1">
                                    <a:latin typeface="Cambria Math" charset="0"/>
                                    <a:ea typeface="Times New Roman" charset="0"/>
                                    <a:cs typeface="Times New Roman" charset="0"/>
                                  </a:rPr>
                                  <m:t>𝑇</m:t>
                                </m:r>
                              </m:sup>
                            </m:sSup>
                            <m:sSubSup>
                              <m:sSubSupPr>
                                <m:ctrlPr>
                                  <a:rPr lang="en-US" sz="2000" i="1">
                                    <a:latin typeface="Cambria Math" charset="0"/>
                                    <a:ea typeface="Times New Roman" charset="0"/>
                                    <a:cs typeface="Times New Roman" charset="0"/>
                                  </a:rPr>
                                </m:ctrlPr>
                              </m:sSubSupPr>
                              <m:e>
                                <m:r>
                                  <m:rPr>
                                    <m:sty m:val="p"/>
                                  </m:rPr>
                                  <a:rPr lang="el-GR" sz="2000" i="1">
                                    <a:latin typeface="Cambria Math" charset="0"/>
                                    <a:ea typeface="Cambria Math" charset="0"/>
                                    <a:cs typeface="Cambria Math" charset="0"/>
                                  </a:rPr>
                                  <m:t>Σ</m:t>
                                </m:r>
                              </m:e>
                              <m:sub>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b="0" i="1" smtClean="0">
                                        <a:latin typeface="Cambria Math" charset="0"/>
                                        <a:ea typeface="Times New Roman" charset="0"/>
                                        <a:cs typeface="Times New Roman" charset="0"/>
                                      </a:rPr>
                                      <m:t>𝑗</m:t>
                                    </m:r>
                                  </m:sub>
                                </m:sSub>
                              </m:sub>
                              <m:sup>
                                <m:r>
                                  <a:rPr lang="en-US" sz="2000" i="1">
                                    <a:latin typeface="Cambria Math" charset="0"/>
                                    <a:ea typeface="Times New Roman" charset="0"/>
                                    <a:cs typeface="Times New Roman" charset="0"/>
                                  </a:rPr>
                                  <m:t>−1</m:t>
                                </m:r>
                              </m:sup>
                            </m:sSubSup>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b="0" i="1" smtClean="0">
                                    <a:latin typeface="Cambria Math" charset="0"/>
                                    <a:ea typeface="Times New Roman" charset="0"/>
                                    <a:cs typeface="Times New Roman" charset="0"/>
                                  </a:rPr>
                                  <m:t>𝑗</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𝜇</m:t>
                                </m:r>
                              </m:e>
                              <m:sub>
                                <m:r>
                                  <a:rPr lang="en-US" sz="2000" b="0" i="1" smtClean="0">
                                    <a:latin typeface="Cambria Math" charset="0"/>
                                    <a:ea typeface="Times New Roman" charset="0"/>
                                    <a:cs typeface="Times New Roman" charset="0"/>
                                  </a:rPr>
                                  <m:t>𝑗</m:t>
                                </m:r>
                              </m:sub>
                            </m:sSub>
                            <m:r>
                              <a:rPr lang="en-US" sz="2000" i="1">
                                <a:latin typeface="Cambria Math" charset="0"/>
                                <a:ea typeface="Times New Roman" charset="0"/>
                                <a:cs typeface="Times New Roman" charset="0"/>
                              </a:rPr>
                              <m:t>)</m:t>
                            </m:r>
                          </m:e>
                        </m:d>
                      </m:e>
                      <m:sub>
                        <m:r>
                          <a:rPr lang="en-US" sz="2000" b="0" i="1" smtClean="0">
                            <a:latin typeface="Cambria Math" charset="0"/>
                            <a:ea typeface="Times New Roman" charset="0"/>
                            <a:cs typeface="Times New Roman" charset="0"/>
                          </a:rPr>
                          <m:t>2</m:t>
                        </m:r>
                      </m:sub>
                      <m:sup>
                        <m:r>
                          <a:rPr lang="en-US" sz="2000" b="0" i="1" smtClean="0">
                            <a:latin typeface="Cambria Math" charset="0"/>
                            <a:ea typeface="Times New Roman" charset="0"/>
                            <a:cs typeface="Times New Roman" charset="0"/>
                          </a:rPr>
                          <m:t>2</m:t>
                        </m:r>
                      </m:sup>
                    </m:sSubSup>
                  </m:oMath>
                </a14:m>
                <a:r>
                  <a:rPr lang="en-US" sz="2000" dirty="0" smtClean="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7734" y="1677989"/>
                <a:ext cx="10231966" cy="3880773"/>
              </a:xfrm>
              <a:blipFill rotWithShape="0">
                <a:blip r:embed="rId2"/>
                <a:stretch>
                  <a:fillRect l="-238" t="-942" b="-5651"/>
                </a:stretch>
              </a:blipFill>
            </p:spPr>
            <p:txBody>
              <a:bodyPr/>
              <a:lstStyle/>
              <a:p>
                <a:r>
                  <a:rPr lang="en-US">
                    <a:noFill/>
                  </a:rPr>
                  <a:t> </a:t>
                </a:r>
              </a:p>
            </p:txBody>
          </p:sp>
        </mc:Fallback>
      </mc:AlternateContent>
    </p:spTree>
    <p:extLst>
      <p:ext uri="{BB962C8B-B14F-4D97-AF65-F5344CB8AC3E}">
        <p14:creationId xmlns:p14="http://schemas.microsoft.com/office/powerpoint/2010/main" val="2217696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Times New Roman" charset="0"/>
                <a:ea typeface="Times New Roman" charset="0"/>
                <a:cs typeface="Times New Roman" charset="0"/>
              </a:rPr>
              <a:t>Estimation of the distance metric</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77334" y="2160589"/>
                <a:ext cx="8834966" cy="3880773"/>
              </a:xfrm>
            </p:spPr>
            <p:txBody>
              <a:bodyPr/>
              <a:lstStyle/>
              <a:p>
                <a:r>
                  <a:rPr lang="en-US" sz="2000" dirty="0" smtClean="0">
                    <a:latin typeface="Times New Roman" charset="0"/>
                    <a:ea typeface="Times New Roman" charset="0"/>
                    <a:cs typeface="Times New Roman" charset="0"/>
                  </a:rPr>
                  <a:t>Then, </a:t>
                </a:r>
                <a14:m>
                  <m:oMath xmlns:m="http://schemas.openxmlformats.org/officeDocument/2006/math">
                    <m:sSup>
                      <m:sSupPr>
                        <m:ctrlPr>
                          <a:rPr lang="en-US" sz="2000" i="1">
                            <a:latin typeface="Cambria Math" charset="0"/>
                            <a:ea typeface="Times New Roman" charset="0"/>
                            <a:cs typeface="Times New Roman" charset="0"/>
                          </a:rPr>
                        </m:ctrlPr>
                      </m:sSupPr>
                      <m:e>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𝐷</m:t>
                            </m:r>
                          </m:e>
                        </m:acc>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𝑖</m:t>
                        </m:r>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𝑗</m:t>
                        </m:r>
                      </m:e>
                    </m:d>
                  </m:oMath>
                </a14:m>
                <a:r>
                  <a:rPr lang="en-US" sz="2000" dirty="0">
                    <a:latin typeface="Times New Roman" charset="0"/>
                    <a:ea typeface="Times New Roman" charset="0"/>
                    <a:cs typeface="Times New Roman" charset="0"/>
                  </a:rPr>
                  <a:t> can be estimated by plugging in estimates for the model </a:t>
                </a:r>
                <a:r>
                  <a:rPr lang="en-US" sz="2000" dirty="0" smtClean="0">
                    <a:latin typeface="Times New Roman" charset="0"/>
                    <a:ea typeface="Times New Roman" charset="0"/>
                    <a:cs typeface="Times New Roman" charset="0"/>
                  </a:rPr>
                  <a:t>components</a:t>
                </a:r>
                <a:r>
                  <a:rPr lang="en-US" sz="2000" dirty="0">
                    <a:latin typeface="Times New Roman" charset="0"/>
                    <a:ea typeface="Times New Roman" charset="0"/>
                    <a:cs typeface="Times New Roman" charset="0"/>
                  </a:rPr>
                  <a:t>.</a:t>
                </a:r>
                <a:endParaRPr lang="en-US" sz="2000" dirty="0" smtClean="0">
                  <a:latin typeface="Times New Roman" charset="0"/>
                  <a:ea typeface="Times New Roman" charset="0"/>
                  <a:cs typeface="Times New Roman" charset="0"/>
                </a:endParaRPr>
              </a:p>
              <a:p>
                <a:r>
                  <a:rPr lang="en-US" sz="2000" dirty="0" smtClean="0">
                    <a:latin typeface="Times New Roman" charset="0"/>
                    <a:ea typeface="Times New Roman" charset="0"/>
                    <a:cs typeface="Times New Roman" charset="0"/>
                  </a:rPr>
                  <a:t>The estimate for </a:t>
                </a:r>
                <a14:m>
                  <m:oMath xmlns:m="http://schemas.openxmlformats.org/officeDocument/2006/math">
                    <m:sSup>
                      <m:sSupPr>
                        <m:ctrlPr>
                          <a:rPr lang="en-US" sz="2000" i="1">
                            <a:latin typeface="Cambria Math" charset="0"/>
                            <a:ea typeface="Times New Roman" charset="0"/>
                            <a:cs typeface="Times New Roman" charset="0"/>
                          </a:rPr>
                        </m:ctrlPr>
                      </m:sSupPr>
                      <m:e>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𝐷</m:t>
                            </m:r>
                          </m:e>
                        </m:acc>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𝑖</m:t>
                        </m:r>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𝑗</m:t>
                        </m:r>
                      </m:e>
                    </m:d>
                  </m:oMath>
                </a14:m>
                <a:r>
                  <a:rPr lang="en-US" sz="2000" dirty="0" smtClean="0">
                    <a:latin typeface="Times New Roman" charset="0"/>
                    <a:ea typeface="Times New Roman" charset="0"/>
                    <a:cs typeface="Times New Roman" charset="0"/>
                  </a:rPr>
                  <a:t> is then given by  </a:t>
                </a:r>
              </a:p>
              <a:p>
                <a:pPr marL="0" indent="0">
                  <a:buNone/>
                </a:pPr>
                <a:r>
                  <a:rPr lang="en-US" sz="2000" dirty="0" smtClean="0">
                    <a:latin typeface="Times New Roman" charset="0"/>
                    <a:ea typeface="Times New Roman" charset="0"/>
                    <a:cs typeface="Times New Roman" charset="0"/>
                  </a:rPr>
                  <a:t>     </a:t>
                </a:r>
                <a14:m>
                  <m:oMath xmlns:m="http://schemas.openxmlformats.org/officeDocument/2006/math">
                    <m:sSup>
                      <m:sSupPr>
                        <m:ctrlPr>
                          <a:rPr lang="en-US" sz="2000" i="1">
                            <a:latin typeface="Cambria Math" charset="0"/>
                            <a:ea typeface="Times New Roman" charset="0"/>
                            <a:cs typeface="Times New Roman" charset="0"/>
                          </a:rPr>
                        </m:ctrlPr>
                      </m:sSupPr>
                      <m:e>
                        <m:acc>
                          <m:accPr>
                            <m:chr m:val="̂"/>
                            <m:ctrlPr>
                              <a:rPr lang="en-US" sz="2000" i="1" smtClean="0">
                                <a:latin typeface="Cambria Math" charset="0"/>
                                <a:ea typeface="Times New Roman" charset="0"/>
                                <a:cs typeface="Times New Roman" charset="0"/>
                              </a:rPr>
                            </m:ctrlPr>
                          </m:accPr>
                          <m:e>
                            <m:r>
                              <a:rPr lang="en-US" sz="2000" b="0" i="1" smtClean="0">
                                <a:latin typeface="Cambria Math" charset="0"/>
                                <a:ea typeface="Times New Roman" charset="0"/>
                                <a:cs typeface="Times New Roman" charset="0"/>
                              </a:rPr>
                              <m:t>𝐷</m:t>
                            </m:r>
                          </m:e>
                        </m:acc>
                      </m:e>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𝑖</m:t>
                        </m:r>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𝑗</m:t>
                        </m:r>
                      </m:e>
                    </m:d>
                    <m:r>
                      <a:rPr lang="en-US" sz="2000" b="0" i="1" smtClean="0">
                        <a:latin typeface="Cambria Math" charset="0"/>
                        <a:ea typeface="Times New Roman" charset="0"/>
                        <a:cs typeface="Times New Roman" charset="0"/>
                      </a:rPr>
                      <m:t>={</m:t>
                    </m:r>
                    <m:r>
                      <a:rPr lang="en-US" sz="2000" i="1">
                        <a:latin typeface="Cambria Math" charset="0"/>
                        <a:ea typeface="Times New Roman" charset="0"/>
                        <a:cs typeface="Times New Roman" charset="0"/>
                      </a:rPr>
                      <m:t>𝑡𝑟</m:t>
                    </m:r>
                    <m:d>
                      <m:dPr>
                        <m:ctrlPr>
                          <a:rPr lang="mr-IN" sz="2000" i="1">
                            <a:latin typeface="Cambria Math" charset="0"/>
                            <a:ea typeface="Times New Roman" charset="0"/>
                            <a:cs typeface="Times New Roman" charset="0"/>
                          </a:rPr>
                        </m:ctrlPr>
                      </m:dPr>
                      <m:e>
                        <m:sSup>
                          <m:sSupPr>
                            <m:ctrlPr>
                              <a:rPr lang="en-US" sz="2000" i="1">
                                <a:latin typeface="Cambria Math" charset="0"/>
                                <a:ea typeface="Times New Roman" charset="0"/>
                                <a:cs typeface="Times New Roman" charset="0"/>
                              </a:rPr>
                            </m:ctrlPr>
                          </m:sSupPr>
                          <m:e>
                            <m:acc>
                              <m:accPr>
                                <m:chr m:val="̂"/>
                                <m:ctrlPr>
                                  <a:rPr lang="en-US" sz="2000" i="1">
                                    <a:latin typeface="Cambria Math" charset="0"/>
                                    <a:ea typeface="Times New Roman" charset="0"/>
                                    <a:cs typeface="Times New Roman" charset="0"/>
                                  </a:rPr>
                                </m:ctrlPr>
                              </m:accPr>
                              <m:e>
                                <m:r>
                                  <m:rPr>
                                    <m:sty m:val="p"/>
                                  </m:rPr>
                                  <a:rPr lang="el-GR" sz="2000" i="1">
                                    <a:latin typeface="Cambria Math" charset="0"/>
                                    <a:ea typeface="Times New Roman" charset="0"/>
                                    <a:cs typeface="Times New Roman" charset="0"/>
                                  </a:rPr>
                                  <m:t>Λ</m:t>
                                </m:r>
                              </m:e>
                            </m:acc>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r>
                          <m:rPr>
                            <m:nor/>
                          </m:rPr>
                          <a:rPr lang="en-US" sz="2000" dirty="0">
                            <a:latin typeface="Times New Roman" charset="0"/>
                            <a:ea typeface="Times New Roman" charset="0"/>
                            <a:cs typeface="Times New Roman" charset="0"/>
                          </a:rPr>
                          <m:t>−</m:t>
                        </m:r>
                        <m:sSup>
                          <m:sSupPr>
                            <m:ctrlPr>
                              <a:rPr lang="en-US" sz="2000" i="1">
                                <a:latin typeface="Cambria Math" charset="0"/>
                                <a:ea typeface="Times New Roman" charset="0"/>
                                <a:cs typeface="Times New Roman" charset="0"/>
                              </a:rPr>
                            </m:ctrlPr>
                          </m:sSupPr>
                          <m:e>
                            <m:acc>
                              <m:accPr>
                                <m:chr m:val="̂"/>
                                <m:ctrlPr>
                                  <a:rPr lang="en-US" sz="2000" i="1">
                                    <a:latin typeface="Cambria Math" charset="0"/>
                                    <a:ea typeface="Times New Roman" charset="0"/>
                                    <a:cs typeface="Times New Roman" charset="0"/>
                                  </a:rPr>
                                </m:ctrlPr>
                              </m:accPr>
                              <m:e>
                                <m:r>
                                  <m:rPr>
                                    <m:sty m:val="p"/>
                                  </m:rPr>
                                  <a:rPr lang="el-GR" sz="2000" i="1">
                                    <a:latin typeface="Cambria Math" charset="0"/>
                                    <a:ea typeface="Times New Roman" charset="0"/>
                                    <a:cs typeface="Times New Roman" charset="0"/>
                                  </a:rPr>
                                  <m:t>Λ</m:t>
                                </m:r>
                              </m:e>
                            </m:acc>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sSup>
                          <m:sSupPr>
                            <m:ctrlPr>
                              <a:rPr lang="en-US" sz="2000" i="1">
                                <a:latin typeface="Cambria Math" charset="0"/>
                                <a:ea typeface="Times New Roman" charset="0"/>
                                <a:cs typeface="Times New Roman" charset="0"/>
                              </a:rPr>
                            </m:ctrlPr>
                          </m:sSupPr>
                          <m:e>
                            <m:d>
                              <m:dPr>
                                <m:ctrlPr>
                                  <a:rPr lang="en-US" sz="2000" i="1">
                                    <a:latin typeface="Cambria Math" charset="0"/>
                                    <a:ea typeface="Times New Roman" charset="0"/>
                                    <a:cs typeface="Times New Roman" charset="0"/>
                                  </a:rPr>
                                </m:ctrlPr>
                              </m:dPr>
                              <m:e>
                                <m:sSubSup>
                                  <m:sSubSupPr>
                                    <m:ctrlPr>
                                      <a:rPr lang="en-US" sz="2000" i="1">
                                        <a:latin typeface="Cambria Math" charset="0"/>
                                        <a:ea typeface="Times New Roman" charset="0"/>
                                        <a:cs typeface="Times New Roman" charset="0"/>
                                      </a:rPr>
                                    </m:ctrlPr>
                                  </m:sSubSupPr>
                                  <m:e>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𝑊</m:t>
                                        </m:r>
                                      </m:e>
                                    </m:acc>
                                  </m:e>
                                  <m:sub>
                                    <m:r>
                                      <a:rPr lang="en-US" sz="2000" i="1">
                                        <a:latin typeface="Cambria Math" charset="0"/>
                                        <a:ea typeface="Times New Roman" charset="0"/>
                                        <a:cs typeface="Times New Roman" charset="0"/>
                                      </a:rPr>
                                      <m:t>𝑖</m:t>
                                    </m:r>
                                  </m:sub>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bSup>
                              </m:e>
                            </m:d>
                          </m:e>
                          <m:sup>
                            <m:r>
                              <a:rPr lang="en-US" sz="2000" i="1">
                                <a:latin typeface="Cambria Math" charset="0"/>
                                <a:ea typeface="Times New Roman" charset="0"/>
                                <a:cs typeface="Times New Roman" charset="0"/>
                              </a:rPr>
                              <m:t>𝑇</m:t>
                            </m:r>
                          </m:sup>
                        </m:sSup>
                        <m:sSubSup>
                          <m:sSubSupPr>
                            <m:ctrlPr>
                              <a:rPr lang="en-US" sz="2000" i="1">
                                <a:latin typeface="Cambria Math" charset="0"/>
                                <a:ea typeface="Times New Roman" charset="0"/>
                                <a:cs typeface="Times New Roman" charset="0"/>
                              </a:rPr>
                            </m:ctrlPr>
                          </m:sSubSupPr>
                          <m:e>
                            <m:acc>
                              <m:accPr>
                                <m:chr m:val="̂"/>
                                <m:ctrlPr>
                                  <a:rPr lang="en-US" sz="2000" i="1">
                                    <a:latin typeface="Cambria Math" charset="0"/>
                                    <a:ea typeface="Times New Roman" charset="0"/>
                                    <a:cs typeface="Times New Roman" charset="0"/>
                                  </a:rPr>
                                </m:ctrlPr>
                              </m:accPr>
                              <m:e>
                                <m:r>
                                  <m:rPr>
                                    <m:sty m:val="p"/>
                                  </m:rPr>
                                  <a:rPr lang="el-GR" sz="2000" i="1">
                                    <a:latin typeface="Cambria Math" charset="0"/>
                                    <a:ea typeface="Times New Roman" charset="0"/>
                                    <a:cs typeface="Times New Roman" charset="0"/>
                                  </a:rPr>
                                  <m:t>Σ</m:t>
                                </m:r>
                              </m:e>
                            </m:acc>
                          </m:e>
                          <m:sub>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sub>
                          <m:sup>
                            <m:r>
                              <a:rPr lang="en-US" sz="2000" i="1">
                                <a:latin typeface="Cambria Math" charset="0"/>
                                <a:ea typeface="Times New Roman" charset="0"/>
                                <a:cs typeface="Times New Roman" charset="0"/>
                              </a:rPr>
                              <m:t>−1</m:t>
                            </m:r>
                          </m:sup>
                        </m:sSubSup>
                        <m:sSubSup>
                          <m:sSubSupPr>
                            <m:ctrlPr>
                              <a:rPr lang="en-US" sz="2000" i="1">
                                <a:latin typeface="Cambria Math" charset="0"/>
                                <a:ea typeface="Times New Roman" charset="0"/>
                                <a:cs typeface="Times New Roman" charset="0"/>
                              </a:rPr>
                            </m:ctrlPr>
                          </m:sSubSupPr>
                          <m:e>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𝑊</m:t>
                                </m:r>
                              </m:e>
                            </m:acc>
                          </m:e>
                          <m:sub>
                            <m:r>
                              <a:rPr lang="en-US" sz="2000" i="1">
                                <a:latin typeface="Cambria Math" charset="0"/>
                                <a:ea typeface="Times New Roman" charset="0"/>
                                <a:cs typeface="Times New Roman" charset="0"/>
                              </a:rPr>
                              <m:t>𝑖</m:t>
                            </m:r>
                          </m:sub>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bSup>
                        <m:sSup>
                          <m:sSupPr>
                            <m:ctrlPr>
                              <a:rPr lang="en-US" sz="2000" i="1">
                                <a:latin typeface="Cambria Math" charset="0"/>
                                <a:ea typeface="Times New Roman" charset="0"/>
                                <a:cs typeface="Times New Roman" charset="0"/>
                              </a:rPr>
                            </m:ctrlPr>
                          </m:sSupPr>
                          <m:e>
                            <m:acc>
                              <m:accPr>
                                <m:chr m:val="̂"/>
                                <m:ctrlPr>
                                  <a:rPr lang="en-US" sz="2000" i="1">
                                    <a:latin typeface="Cambria Math" charset="0"/>
                                    <a:ea typeface="Times New Roman" charset="0"/>
                                    <a:cs typeface="Times New Roman" charset="0"/>
                                  </a:rPr>
                                </m:ctrlPr>
                              </m:accPr>
                              <m:e>
                                <m:r>
                                  <m:rPr>
                                    <m:sty m:val="p"/>
                                  </m:rPr>
                                  <a:rPr lang="el-GR" sz="2000" i="1">
                                    <a:latin typeface="Cambria Math" charset="0"/>
                                    <a:ea typeface="Times New Roman" charset="0"/>
                                    <a:cs typeface="Times New Roman" charset="0"/>
                                  </a:rPr>
                                  <m:t>Λ</m:t>
                                </m:r>
                              </m:e>
                            </m:acc>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e>
                    </m:d>
                  </m:oMath>
                </a14:m>
                <a:endParaRPr lang="en-US" sz="2000" dirty="0" smtClean="0">
                  <a:latin typeface="Times New Roman" charset="0"/>
                  <a:ea typeface="Times New Roman" charset="0"/>
                  <a:cs typeface="Times New Roman" charset="0"/>
                </a:endParaRPr>
              </a:p>
              <a:p>
                <a:pPr marL="0" indent="0">
                  <a:buNone/>
                </a:pPr>
                <a:r>
                  <a:rPr lang="en-US" sz="2000" dirty="0">
                    <a:latin typeface="Times New Roman" charset="0"/>
                    <a:ea typeface="Times New Roman" charset="0"/>
                    <a:cs typeface="Times New Roman" charset="0"/>
                  </a:rPr>
                  <a:t> </a:t>
                </a:r>
                <a:r>
                  <a:rPr lang="en-US" sz="2000" dirty="0" smtClean="0">
                    <a:latin typeface="Times New Roman" charset="0"/>
                    <a:ea typeface="Times New Roman" charset="0"/>
                    <a:cs typeface="Times New Roman" charset="0"/>
                  </a:rPr>
                  <a:t>                       </a:t>
                </a:r>
                <a14:m>
                  <m:oMath xmlns:m="http://schemas.openxmlformats.org/officeDocument/2006/math">
                    <m:r>
                      <a:rPr lang="en-US" sz="2000" b="0" i="1" smtClean="0">
                        <a:latin typeface="Cambria Math" charset="0"/>
                        <a:ea typeface="Times New Roman" charset="0"/>
                        <a:cs typeface="Times New Roman" charset="0"/>
                      </a:rPr>
                      <m:t>+ </m:t>
                    </m:r>
                    <m:r>
                      <a:rPr lang="en-US" sz="2000" i="1">
                        <a:latin typeface="Cambria Math" charset="0"/>
                        <a:ea typeface="Times New Roman" charset="0"/>
                        <a:cs typeface="Times New Roman" charset="0"/>
                      </a:rPr>
                      <m:t>𝑡𝑟</m:t>
                    </m:r>
                    <m:d>
                      <m:dPr>
                        <m:ctrlPr>
                          <a:rPr lang="mr-IN" sz="2000" i="1">
                            <a:latin typeface="Cambria Math" charset="0"/>
                            <a:ea typeface="Times New Roman" charset="0"/>
                            <a:cs typeface="Times New Roman" charset="0"/>
                          </a:rPr>
                        </m:ctrlPr>
                      </m:dPr>
                      <m:e>
                        <m:sSup>
                          <m:sSupPr>
                            <m:ctrlPr>
                              <a:rPr lang="en-US" sz="2000" i="1">
                                <a:latin typeface="Cambria Math" charset="0"/>
                                <a:ea typeface="Times New Roman" charset="0"/>
                                <a:cs typeface="Times New Roman" charset="0"/>
                              </a:rPr>
                            </m:ctrlPr>
                          </m:sSupPr>
                          <m:e>
                            <m:acc>
                              <m:accPr>
                                <m:chr m:val="̂"/>
                                <m:ctrlPr>
                                  <a:rPr lang="en-US" sz="2000" i="1">
                                    <a:latin typeface="Cambria Math" charset="0"/>
                                    <a:ea typeface="Times New Roman" charset="0"/>
                                    <a:cs typeface="Times New Roman" charset="0"/>
                                  </a:rPr>
                                </m:ctrlPr>
                              </m:accPr>
                              <m:e>
                                <m:r>
                                  <m:rPr>
                                    <m:sty m:val="p"/>
                                  </m:rPr>
                                  <a:rPr lang="el-GR" sz="2000" i="1">
                                    <a:latin typeface="Cambria Math" charset="0"/>
                                    <a:ea typeface="Times New Roman" charset="0"/>
                                    <a:cs typeface="Times New Roman" charset="0"/>
                                  </a:rPr>
                                  <m:t>Λ</m:t>
                                </m:r>
                              </m:e>
                            </m:acc>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r>
                          <m:rPr>
                            <m:nor/>
                          </m:rPr>
                          <a:rPr lang="en-US" sz="2000" dirty="0">
                            <a:latin typeface="Times New Roman" charset="0"/>
                            <a:ea typeface="Times New Roman" charset="0"/>
                            <a:cs typeface="Times New Roman" charset="0"/>
                          </a:rPr>
                          <m:t>−</m:t>
                        </m:r>
                        <m:sSup>
                          <m:sSupPr>
                            <m:ctrlPr>
                              <a:rPr lang="en-US" sz="2000" i="1">
                                <a:latin typeface="Cambria Math" charset="0"/>
                                <a:ea typeface="Times New Roman" charset="0"/>
                                <a:cs typeface="Times New Roman" charset="0"/>
                              </a:rPr>
                            </m:ctrlPr>
                          </m:sSupPr>
                          <m:e>
                            <m:acc>
                              <m:accPr>
                                <m:chr m:val="̂"/>
                                <m:ctrlPr>
                                  <a:rPr lang="en-US" sz="2000" i="1">
                                    <a:latin typeface="Cambria Math" charset="0"/>
                                    <a:ea typeface="Times New Roman" charset="0"/>
                                    <a:cs typeface="Times New Roman" charset="0"/>
                                  </a:rPr>
                                </m:ctrlPr>
                              </m:accPr>
                              <m:e>
                                <m:r>
                                  <m:rPr>
                                    <m:sty m:val="p"/>
                                  </m:rPr>
                                  <a:rPr lang="el-GR" sz="2000" i="1">
                                    <a:latin typeface="Cambria Math" charset="0"/>
                                    <a:ea typeface="Times New Roman" charset="0"/>
                                    <a:cs typeface="Times New Roman" charset="0"/>
                                  </a:rPr>
                                  <m:t>Λ</m:t>
                                </m:r>
                              </m:e>
                            </m:acc>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sSup>
                          <m:sSupPr>
                            <m:ctrlPr>
                              <a:rPr lang="en-US" sz="2000" i="1">
                                <a:latin typeface="Cambria Math" charset="0"/>
                                <a:ea typeface="Times New Roman" charset="0"/>
                                <a:cs typeface="Times New Roman" charset="0"/>
                              </a:rPr>
                            </m:ctrlPr>
                          </m:sSupPr>
                          <m:e>
                            <m:d>
                              <m:dPr>
                                <m:ctrlPr>
                                  <a:rPr lang="en-US" sz="2000" i="1">
                                    <a:latin typeface="Cambria Math" charset="0"/>
                                    <a:ea typeface="Times New Roman" charset="0"/>
                                    <a:cs typeface="Times New Roman" charset="0"/>
                                  </a:rPr>
                                </m:ctrlPr>
                              </m:dPr>
                              <m:e>
                                <m:sSubSup>
                                  <m:sSubSupPr>
                                    <m:ctrlPr>
                                      <a:rPr lang="en-US" sz="2000" i="1">
                                        <a:latin typeface="Cambria Math" charset="0"/>
                                        <a:ea typeface="Times New Roman" charset="0"/>
                                        <a:cs typeface="Times New Roman" charset="0"/>
                                      </a:rPr>
                                    </m:ctrlPr>
                                  </m:sSubSupPr>
                                  <m:e>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𝑊</m:t>
                                        </m:r>
                                      </m:e>
                                    </m:acc>
                                  </m:e>
                                  <m:sub>
                                    <m:r>
                                      <a:rPr lang="en-US" sz="2000" b="0" i="1" smtClean="0">
                                        <a:latin typeface="Cambria Math" charset="0"/>
                                        <a:ea typeface="Times New Roman" charset="0"/>
                                        <a:cs typeface="Times New Roman" charset="0"/>
                                      </a:rPr>
                                      <m:t>𝑗</m:t>
                                    </m:r>
                                  </m:sub>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bSup>
                              </m:e>
                            </m:d>
                          </m:e>
                          <m:sup>
                            <m:r>
                              <a:rPr lang="en-US" sz="2000" i="1">
                                <a:latin typeface="Cambria Math" charset="0"/>
                                <a:ea typeface="Times New Roman" charset="0"/>
                                <a:cs typeface="Times New Roman" charset="0"/>
                              </a:rPr>
                              <m:t>𝑇</m:t>
                            </m:r>
                          </m:sup>
                        </m:sSup>
                        <m:sSubSup>
                          <m:sSubSupPr>
                            <m:ctrlPr>
                              <a:rPr lang="en-US" sz="2000" i="1">
                                <a:latin typeface="Cambria Math" charset="0"/>
                                <a:ea typeface="Times New Roman" charset="0"/>
                                <a:cs typeface="Times New Roman" charset="0"/>
                              </a:rPr>
                            </m:ctrlPr>
                          </m:sSubSupPr>
                          <m:e>
                            <m:acc>
                              <m:accPr>
                                <m:chr m:val="̂"/>
                                <m:ctrlPr>
                                  <a:rPr lang="en-US" sz="2000" i="1">
                                    <a:latin typeface="Cambria Math" charset="0"/>
                                    <a:ea typeface="Times New Roman" charset="0"/>
                                    <a:cs typeface="Times New Roman" charset="0"/>
                                  </a:rPr>
                                </m:ctrlPr>
                              </m:accPr>
                              <m:e>
                                <m:r>
                                  <m:rPr>
                                    <m:sty m:val="p"/>
                                  </m:rPr>
                                  <a:rPr lang="el-GR" sz="2000" i="1">
                                    <a:latin typeface="Cambria Math" charset="0"/>
                                    <a:ea typeface="Times New Roman" charset="0"/>
                                    <a:cs typeface="Times New Roman" charset="0"/>
                                  </a:rPr>
                                  <m:t>Σ</m:t>
                                </m:r>
                              </m:e>
                            </m:acc>
                          </m:e>
                          <m:sub>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b="0" i="1" smtClean="0">
                                    <a:latin typeface="Cambria Math" charset="0"/>
                                    <a:ea typeface="Times New Roman" charset="0"/>
                                    <a:cs typeface="Times New Roman" charset="0"/>
                                  </a:rPr>
                                  <m:t>𝑗</m:t>
                                </m:r>
                              </m:sub>
                            </m:sSub>
                          </m:sub>
                          <m:sup>
                            <m:r>
                              <a:rPr lang="en-US" sz="2000" i="1">
                                <a:latin typeface="Cambria Math" charset="0"/>
                                <a:ea typeface="Times New Roman" charset="0"/>
                                <a:cs typeface="Times New Roman" charset="0"/>
                              </a:rPr>
                              <m:t>−1</m:t>
                            </m:r>
                          </m:sup>
                        </m:sSubSup>
                        <m:sSubSup>
                          <m:sSubSupPr>
                            <m:ctrlPr>
                              <a:rPr lang="en-US" sz="2000" i="1">
                                <a:latin typeface="Cambria Math" charset="0"/>
                                <a:ea typeface="Times New Roman" charset="0"/>
                                <a:cs typeface="Times New Roman" charset="0"/>
                              </a:rPr>
                            </m:ctrlPr>
                          </m:sSubSupPr>
                          <m:e>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𝑊</m:t>
                                </m:r>
                              </m:e>
                            </m:acc>
                          </m:e>
                          <m:sub>
                            <m:r>
                              <a:rPr lang="en-US" sz="2000" i="1">
                                <a:latin typeface="Cambria Math" charset="0"/>
                                <a:ea typeface="Times New Roman" charset="0"/>
                                <a:cs typeface="Times New Roman" charset="0"/>
                              </a:rPr>
                              <m:t>𝑖</m:t>
                            </m:r>
                          </m:sub>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bSup>
                        <m:sSup>
                          <m:sSupPr>
                            <m:ctrlPr>
                              <a:rPr lang="en-US" sz="2000" i="1">
                                <a:latin typeface="Cambria Math" charset="0"/>
                                <a:ea typeface="Times New Roman" charset="0"/>
                                <a:cs typeface="Times New Roman" charset="0"/>
                              </a:rPr>
                            </m:ctrlPr>
                          </m:sSupPr>
                          <m:e>
                            <m:acc>
                              <m:accPr>
                                <m:chr m:val="̂"/>
                                <m:ctrlPr>
                                  <a:rPr lang="en-US" sz="2000" i="1">
                                    <a:latin typeface="Cambria Math" charset="0"/>
                                    <a:ea typeface="Times New Roman" charset="0"/>
                                    <a:cs typeface="Times New Roman" charset="0"/>
                                  </a:rPr>
                                </m:ctrlPr>
                              </m:accPr>
                              <m:e>
                                <m:r>
                                  <m:rPr>
                                    <m:sty m:val="p"/>
                                  </m:rPr>
                                  <a:rPr lang="el-GR" sz="2000" i="1">
                                    <a:latin typeface="Cambria Math" charset="0"/>
                                    <a:ea typeface="Times New Roman" charset="0"/>
                                    <a:cs typeface="Times New Roman" charset="0"/>
                                  </a:rPr>
                                  <m:t>Λ</m:t>
                                </m:r>
                              </m:e>
                            </m:acc>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e>
                    </m:d>
                  </m:oMath>
                </a14:m>
                <a:endParaRPr lang="en-US" sz="2000" dirty="0" smtClean="0">
                  <a:latin typeface="Times New Roman" charset="0"/>
                  <a:ea typeface="Times New Roman" charset="0"/>
                  <a:cs typeface="Times New Roman" charset="0"/>
                </a:endParaRPr>
              </a:p>
              <a:p>
                <a:pPr marL="0" indent="0">
                  <a:buNone/>
                </a:pPr>
                <a:r>
                  <a:rPr lang="en-US" sz="2000" dirty="0" smtClean="0">
                    <a:latin typeface="Times New Roman" charset="0"/>
                    <a:ea typeface="Times New Roman" charset="0"/>
                    <a:cs typeface="Times New Roman" charset="0"/>
                  </a:rPr>
                  <a:t>                        </a:t>
                </a:r>
                <a14:m>
                  <m:oMath xmlns:m="http://schemas.openxmlformats.org/officeDocument/2006/math">
                    <m:r>
                      <a:rPr lang="en-US" sz="2000" i="1">
                        <a:latin typeface="Cambria Math" charset="0"/>
                        <a:ea typeface="Times New Roman" charset="0"/>
                        <a:cs typeface="Times New Roman" charset="0"/>
                      </a:rPr>
                      <m:t>+</m:t>
                    </m:r>
                  </m:oMath>
                </a14:m>
                <a:r>
                  <a:rPr lang="en-US" sz="2000" dirty="0" smtClean="0">
                    <a:latin typeface="Times New Roman" charset="0"/>
                    <a:ea typeface="Times New Roman" charset="0"/>
                    <a:cs typeface="Times New Roman" charset="0"/>
                  </a:rPr>
                  <a:t> </a:t>
                </a:r>
                <a14:m>
                  <m:oMath xmlns:m="http://schemas.openxmlformats.org/officeDocument/2006/math">
                    <m:sSubSup>
                      <m:sSubSupPr>
                        <m:ctrlPr>
                          <a:rPr lang="en-US" sz="2000" i="1">
                            <a:latin typeface="Cambria Math" charset="0"/>
                            <a:ea typeface="Times New Roman" charset="0"/>
                            <a:cs typeface="Times New Roman" charset="0"/>
                          </a:rPr>
                        </m:ctrlPr>
                      </m:sSubSupPr>
                      <m:e>
                        <m:d>
                          <m:dPr>
                            <m:begChr m:val="‖"/>
                            <m:endChr m:val="‖"/>
                            <m:ctrlPr>
                              <a:rPr lang="en-US" sz="2000" i="1">
                                <a:latin typeface="Cambria Math" charset="0"/>
                                <a:ea typeface="Times New Roman" charset="0"/>
                                <a:cs typeface="Times New Roman" charset="0"/>
                              </a:rPr>
                            </m:ctrlPr>
                          </m:dPr>
                          <m:e>
                            <m:sSup>
                              <m:sSupPr>
                                <m:ctrlPr>
                                  <a:rPr lang="en-US" sz="2000" i="1">
                                    <a:latin typeface="Cambria Math" charset="0"/>
                                    <a:ea typeface="Times New Roman" charset="0"/>
                                    <a:cs typeface="Times New Roman" charset="0"/>
                                  </a:rPr>
                                </m:ctrlPr>
                              </m:sSupPr>
                              <m:e>
                                <m:acc>
                                  <m:accPr>
                                    <m:chr m:val="̂"/>
                                    <m:ctrlPr>
                                      <a:rPr lang="en-US" sz="2000" i="1">
                                        <a:latin typeface="Cambria Math" charset="0"/>
                                        <a:ea typeface="Times New Roman" charset="0"/>
                                        <a:cs typeface="Times New Roman" charset="0"/>
                                      </a:rPr>
                                    </m:ctrlPr>
                                  </m:accPr>
                                  <m:e>
                                    <m:r>
                                      <m:rPr>
                                        <m:sty m:val="p"/>
                                      </m:rPr>
                                      <a:rPr lang="el-GR" sz="2000" i="1">
                                        <a:latin typeface="Cambria Math" charset="0"/>
                                        <a:ea typeface="Times New Roman" charset="0"/>
                                        <a:cs typeface="Times New Roman" charset="0"/>
                                      </a:rPr>
                                      <m:t>Λ</m:t>
                                    </m:r>
                                  </m:e>
                                </m:acc>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sSup>
                              <m:sSupPr>
                                <m:ctrlPr>
                                  <a:rPr lang="en-US" sz="2000" i="1">
                                    <a:latin typeface="Cambria Math" charset="0"/>
                                    <a:ea typeface="Times New Roman" charset="0"/>
                                    <a:cs typeface="Times New Roman" charset="0"/>
                                  </a:rPr>
                                </m:ctrlPr>
                              </m:sSupPr>
                              <m:e>
                                <m:d>
                                  <m:dPr>
                                    <m:ctrlPr>
                                      <a:rPr lang="en-US" sz="2000" i="1">
                                        <a:latin typeface="Cambria Math" charset="0"/>
                                        <a:ea typeface="Times New Roman" charset="0"/>
                                        <a:cs typeface="Times New Roman" charset="0"/>
                                      </a:rPr>
                                    </m:ctrlPr>
                                  </m:dPr>
                                  <m:e>
                                    <m:sSubSup>
                                      <m:sSubSupPr>
                                        <m:ctrlPr>
                                          <a:rPr lang="en-US" sz="2000" i="1">
                                            <a:latin typeface="Cambria Math" charset="0"/>
                                            <a:ea typeface="Times New Roman" charset="0"/>
                                            <a:cs typeface="Times New Roman" charset="0"/>
                                          </a:rPr>
                                        </m:ctrlPr>
                                      </m:sSubSupPr>
                                      <m:e>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𝑊</m:t>
                                            </m:r>
                                          </m:e>
                                        </m:acc>
                                      </m:e>
                                      <m:sub>
                                        <m:r>
                                          <a:rPr lang="en-US" sz="2000" i="1">
                                            <a:latin typeface="Cambria Math" charset="0"/>
                                            <a:ea typeface="Times New Roman" charset="0"/>
                                            <a:cs typeface="Times New Roman" charset="0"/>
                                          </a:rPr>
                                          <m:t>𝑖</m:t>
                                        </m:r>
                                      </m:sub>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bSup>
                                  </m:e>
                                </m:d>
                              </m:e>
                              <m:sup>
                                <m:r>
                                  <a:rPr lang="en-US" sz="2000" i="1">
                                    <a:latin typeface="Cambria Math" charset="0"/>
                                    <a:ea typeface="Times New Roman" charset="0"/>
                                    <a:cs typeface="Times New Roman" charset="0"/>
                                  </a:rPr>
                                  <m:t>𝑇</m:t>
                                </m:r>
                              </m:sup>
                            </m:sSup>
                            <m:sSubSup>
                              <m:sSubSupPr>
                                <m:ctrlPr>
                                  <a:rPr lang="en-US" sz="2000" i="1">
                                    <a:latin typeface="Cambria Math" charset="0"/>
                                    <a:ea typeface="Times New Roman" charset="0"/>
                                    <a:cs typeface="Times New Roman" charset="0"/>
                                  </a:rPr>
                                </m:ctrlPr>
                              </m:sSubSupPr>
                              <m:e>
                                <m:acc>
                                  <m:accPr>
                                    <m:chr m:val="̂"/>
                                    <m:ctrlPr>
                                      <a:rPr lang="en-US" sz="2000" i="1">
                                        <a:latin typeface="Cambria Math" charset="0"/>
                                        <a:ea typeface="Times New Roman" charset="0"/>
                                        <a:cs typeface="Times New Roman" charset="0"/>
                                      </a:rPr>
                                    </m:ctrlPr>
                                  </m:accPr>
                                  <m:e>
                                    <m:r>
                                      <m:rPr>
                                        <m:sty m:val="p"/>
                                      </m:rPr>
                                      <a:rPr lang="el-GR" sz="2000" i="1">
                                        <a:latin typeface="Cambria Math" charset="0"/>
                                        <a:ea typeface="Times New Roman" charset="0"/>
                                        <a:cs typeface="Times New Roman" charset="0"/>
                                      </a:rPr>
                                      <m:t>Σ</m:t>
                                    </m:r>
                                  </m:e>
                                </m:acc>
                              </m:e>
                              <m:sub>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sub>
                              <m:sup>
                                <m:r>
                                  <a:rPr lang="en-US" sz="2000" i="1">
                                    <a:latin typeface="Cambria Math" charset="0"/>
                                    <a:ea typeface="Times New Roman" charset="0"/>
                                    <a:cs typeface="Times New Roman" charset="0"/>
                                  </a:rPr>
                                  <m:t>−1</m:t>
                                </m:r>
                              </m:sup>
                            </m:sSubSup>
                            <m:d>
                              <m:dPr>
                                <m:ctrlPr>
                                  <a:rPr lang="en-US" sz="2000" i="1">
                                    <a:latin typeface="Cambria Math" charset="0"/>
                                    <a:ea typeface="Times New Roman" charset="0"/>
                                    <a:cs typeface="Times New Roman" charset="0"/>
                                  </a:rPr>
                                </m:ctrlPr>
                              </m:dPr>
                              <m:e>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acc>
                                      <m:accPr>
                                        <m:chr m:val="̂"/>
                                        <m:ctrlPr>
                                          <a:rPr lang="en-US" sz="2000" i="1" smtClean="0">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𝜇</m:t>
                                        </m:r>
                                      </m:e>
                                    </m:acc>
                                  </m:e>
                                  <m:sub>
                                    <m:r>
                                      <a:rPr lang="en-US" sz="2000" i="1">
                                        <a:latin typeface="Cambria Math" charset="0"/>
                                        <a:ea typeface="Times New Roman" charset="0"/>
                                        <a:cs typeface="Times New Roman" charset="0"/>
                                      </a:rPr>
                                      <m:t>𝑖</m:t>
                                    </m:r>
                                  </m:sub>
                                </m:sSub>
                              </m:e>
                            </m:d>
                            <m:r>
                              <a:rPr lang="en-US" sz="2000" i="1">
                                <a:latin typeface="Cambria Math" charset="0"/>
                                <a:ea typeface="Times New Roman" charset="0"/>
                                <a:cs typeface="Times New Roman" charset="0"/>
                              </a:rPr>
                              <m:t>−</m:t>
                            </m:r>
                            <m:sSup>
                              <m:sSupPr>
                                <m:ctrlPr>
                                  <a:rPr lang="en-US" sz="2000" i="1">
                                    <a:latin typeface="Cambria Math" charset="0"/>
                                    <a:ea typeface="Times New Roman" charset="0"/>
                                    <a:cs typeface="Times New Roman" charset="0"/>
                                  </a:rPr>
                                </m:ctrlPr>
                              </m:sSupPr>
                              <m:e>
                                <m:acc>
                                  <m:accPr>
                                    <m:chr m:val="̂"/>
                                    <m:ctrlPr>
                                      <a:rPr lang="en-US" sz="2000" i="1">
                                        <a:latin typeface="Cambria Math" charset="0"/>
                                        <a:ea typeface="Times New Roman" charset="0"/>
                                        <a:cs typeface="Times New Roman" charset="0"/>
                                      </a:rPr>
                                    </m:ctrlPr>
                                  </m:accPr>
                                  <m:e>
                                    <m:r>
                                      <m:rPr>
                                        <m:sty m:val="p"/>
                                      </m:rPr>
                                      <a:rPr lang="el-GR" sz="2000" i="1">
                                        <a:latin typeface="Cambria Math" charset="0"/>
                                        <a:ea typeface="Times New Roman" charset="0"/>
                                        <a:cs typeface="Times New Roman" charset="0"/>
                                      </a:rPr>
                                      <m:t>Λ</m:t>
                                    </m:r>
                                  </m:e>
                                </m:acc>
                              </m:e>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p>
                            <m:sSup>
                              <m:sSupPr>
                                <m:ctrlPr>
                                  <a:rPr lang="en-US" sz="2000" i="1">
                                    <a:latin typeface="Cambria Math" charset="0"/>
                                    <a:ea typeface="Times New Roman" charset="0"/>
                                    <a:cs typeface="Times New Roman" charset="0"/>
                                  </a:rPr>
                                </m:ctrlPr>
                              </m:sSupPr>
                              <m:e>
                                <m:d>
                                  <m:dPr>
                                    <m:ctrlPr>
                                      <a:rPr lang="en-US" sz="2000" i="1">
                                        <a:latin typeface="Cambria Math" charset="0"/>
                                        <a:ea typeface="Times New Roman" charset="0"/>
                                        <a:cs typeface="Times New Roman" charset="0"/>
                                      </a:rPr>
                                    </m:ctrlPr>
                                  </m:dPr>
                                  <m:e>
                                    <m:sSubSup>
                                      <m:sSubSupPr>
                                        <m:ctrlPr>
                                          <a:rPr lang="en-US" sz="2000" i="1">
                                            <a:latin typeface="Cambria Math" charset="0"/>
                                            <a:ea typeface="Times New Roman" charset="0"/>
                                            <a:cs typeface="Times New Roman" charset="0"/>
                                          </a:rPr>
                                        </m:ctrlPr>
                                      </m:sSubSupPr>
                                      <m:e>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𝑊</m:t>
                                            </m:r>
                                          </m:e>
                                        </m:acc>
                                      </m:e>
                                      <m:sub>
                                        <m:r>
                                          <a:rPr lang="en-US" sz="2000" b="0" i="1" smtClean="0">
                                            <a:latin typeface="Cambria Math" charset="0"/>
                                            <a:ea typeface="Times New Roman" charset="0"/>
                                            <a:cs typeface="Times New Roman" charset="0"/>
                                          </a:rPr>
                                          <m:t>𝑗</m:t>
                                        </m:r>
                                      </m:sub>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bSup>
                                  </m:e>
                                </m:d>
                              </m:e>
                              <m:sup>
                                <m:r>
                                  <a:rPr lang="en-US" sz="2000" i="1">
                                    <a:latin typeface="Cambria Math" charset="0"/>
                                    <a:ea typeface="Times New Roman" charset="0"/>
                                    <a:cs typeface="Times New Roman" charset="0"/>
                                  </a:rPr>
                                  <m:t>𝑇</m:t>
                                </m:r>
                              </m:sup>
                            </m:sSup>
                            <m:sSubSup>
                              <m:sSubSupPr>
                                <m:ctrlPr>
                                  <a:rPr lang="en-US" sz="2000" i="1">
                                    <a:latin typeface="Cambria Math" charset="0"/>
                                    <a:ea typeface="Times New Roman" charset="0"/>
                                    <a:cs typeface="Times New Roman" charset="0"/>
                                  </a:rPr>
                                </m:ctrlPr>
                              </m:sSubSupPr>
                              <m:e>
                                <m:acc>
                                  <m:accPr>
                                    <m:chr m:val="̂"/>
                                    <m:ctrlPr>
                                      <a:rPr lang="en-US" sz="2000" i="1">
                                        <a:latin typeface="Cambria Math" charset="0"/>
                                        <a:ea typeface="Times New Roman" charset="0"/>
                                        <a:cs typeface="Times New Roman" charset="0"/>
                                      </a:rPr>
                                    </m:ctrlPr>
                                  </m:accPr>
                                  <m:e>
                                    <m:r>
                                      <m:rPr>
                                        <m:sty m:val="p"/>
                                      </m:rPr>
                                      <a:rPr lang="el-GR" sz="2000" i="1">
                                        <a:latin typeface="Cambria Math" charset="0"/>
                                        <a:ea typeface="Times New Roman" charset="0"/>
                                        <a:cs typeface="Times New Roman" charset="0"/>
                                      </a:rPr>
                                      <m:t>Σ</m:t>
                                    </m:r>
                                  </m:e>
                                </m:acc>
                              </m:e>
                              <m:sub>
                                <m:sSub>
                                  <m:sSubPr>
                                    <m:ctrlPr>
                                      <a:rPr lang="en-US" sz="2000" i="1" smtClean="0">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b="0" i="1" smtClean="0">
                                        <a:latin typeface="Cambria Math" charset="0"/>
                                        <a:ea typeface="Times New Roman" charset="0"/>
                                        <a:cs typeface="Times New Roman" charset="0"/>
                                      </a:rPr>
                                      <m:t>𝑗</m:t>
                                    </m:r>
                                  </m:sub>
                                </m:sSub>
                              </m:sub>
                              <m:sup>
                                <m:r>
                                  <a:rPr lang="en-US" sz="2000" i="1">
                                    <a:latin typeface="Cambria Math" charset="0"/>
                                    <a:ea typeface="Times New Roman" charset="0"/>
                                    <a:cs typeface="Times New Roman" charset="0"/>
                                  </a:rPr>
                                  <m:t>−1</m:t>
                                </m:r>
                              </m:sup>
                            </m:sSubSup>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𝑗</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𝜇</m:t>
                                    </m:r>
                                  </m:e>
                                </m:acc>
                              </m:e>
                              <m:sub>
                                <m:r>
                                  <a:rPr lang="en-US" sz="2000" b="0" i="1" smtClean="0">
                                    <a:latin typeface="Cambria Math" charset="0"/>
                                    <a:ea typeface="Times New Roman" charset="0"/>
                                    <a:cs typeface="Times New Roman" charset="0"/>
                                  </a:rPr>
                                  <m:t>𝑗</m:t>
                                </m:r>
                              </m:sub>
                            </m:sSub>
                            <m:r>
                              <a:rPr lang="en-US" sz="2000" i="1">
                                <a:latin typeface="Cambria Math" charset="0"/>
                                <a:ea typeface="Times New Roman" charset="0"/>
                                <a:cs typeface="Times New Roman" charset="0"/>
                              </a:rPr>
                              <m:t>)</m:t>
                            </m:r>
                          </m:e>
                        </m:d>
                      </m:e>
                      <m:sub>
                        <m:r>
                          <a:rPr lang="en-US" sz="2000" i="1">
                            <a:latin typeface="Cambria Math" charset="0"/>
                            <a:ea typeface="Times New Roman" charset="0"/>
                            <a:cs typeface="Times New Roman" charset="0"/>
                          </a:rPr>
                          <m:t>2</m:t>
                        </m:r>
                      </m:sub>
                      <m:sup>
                        <m:r>
                          <a:rPr lang="en-US" sz="2000" i="1">
                            <a:latin typeface="Cambria Math" charset="0"/>
                            <a:ea typeface="Times New Roman" charset="0"/>
                            <a:cs typeface="Times New Roman" charset="0"/>
                          </a:rPr>
                          <m:t>2</m:t>
                        </m:r>
                      </m:sup>
                    </m:sSubSup>
                    <m:sSup>
                      <m:sSupPr>
                        <m:ctrlPr>
                          <a:rPr lang="en-US" sz="2000" i="1" smtClean="0">
                            <a:latin typeface="Cambria Math" charset="0"/>
                            <a:ea typeface="Times New Roman" charset="0"/>
                            <a:cs typeface="Times New Roman" charset="0"/>
                          </a:rPr>
                        </m:ctrlPr>
                      </m:sSupPr>
                      <m:e>
                        <m:r>
                          <a:rPr lang="en-US" sz="2000" b="0" i="1" smtClean="0">
                            <a:latin typeface="Cambria Math" charset="0"/>
                            <a:ea typeface="Times New Roman" charset="0"/>
                            <a:cs typeface="Times New Roman" charset="0"/>
                          </a:rPr>
                          <m:t>}</m:t>
                        </m:r>
                      </m:e>
                      <m:sup>
                        <m:r>
                          <a:rPr lang="en-US" sz="2000" b="0" i="1" smtClean="0">
                            <a:latin typeface="Cambria Math" charset="0"/>
                            <a:ea typeface="Times New Roman" charset="0"/>
                            <a:cs typeface="Times New Roman" charset="0"/>
                          </a:rPr>
                          <m:t>1/2</m:t>
                        </m:r>
                      </m:sup>
                    </m:sSup>
                  </m:oMath>
                </a14:m>
                <a:endParaRPr lang="en-US" sz="2000" dirty="0">
                  <a:latin typeface="Times New Roman" charset="0"/>
                  <a:ea typeface="Times New Roman" charset="0"/>
                  <a:cs typeface="Times New Roman"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77334" y="2160589"/>
                <a:ext cx="8834966" cy="3880773"/>
              </a:xfrm>
              <a:blipFill rotWithShape="0">
                <a:blip r:embed="rId3"/>
                <a:stretch>
                  <a:fillRect l="-276" t="-471"/>
                </a:stretch>
              </a:blipFill>
            </p:spPr>
            <p:txBody>
              <a:bodyPr/>
              <a:lstStyle/>
              <a:p>
                <a:r>
                  <a:rPr lang="en-US">
                    <a:noFill/>
                  </a:rPr>
                  <a:t> </a:t>
                </a:r>
              </a:p>
            </p:txBody>
          </p:sp>
        </mc:Fallback>
      </mc:AlternateContent>
    </p:spTree>
    <p:extLst>
      <p:ext uri="{BB962C8B-B14F-4D97-AF65-F5344CB8AC3E}">
        <p14:creationId xmlns:p14="http://schemas.microsoft.com/office/powerpoint/2010/main" val="11234445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376" t="5344" r="7178" b="3435"/>
          <a:stretch/>
        </p:blipFill>
        <p:spPr>
          <a:xfrm>
            <a:off x="1083734" y="3172677"/>
            <a:ext cx="7323666" cy="3566166"/>
          </a:xfrm>
          <a:prstGeom prst="rect">
            <a:avLst/>
          </a:prstGeom>
        </p:spPr>
      </p:pic>
      <p:sp>
        <p:nvSpPr>
          <p:cNvPr id="2" name="Title 1"/>
          <p:cNvSpPr>
            <a:spLocks noGrp="1"/>
          </p:cNvSpPr>
          <p:nvPr>
            <p:ph type="title"/>
          </p:nvPr>
        </p:nvSpPr>
        <p:spPr/>
        <p:txBody>
          <a:bodyPr/>
          <a:lstStyle/>
          <a:p>
            <a:r>
              <a:rPr lang="en-US" b="1" dirty="0" smtClean="0">
                <a:solidFill>
                  <a:schemeClr val="tx1"/>
                </a:solidFill>
                <a:latin typeface="Times New Roman" charset="0"/>
                <a:ea typeface="Times New Roman" charset="0"/>
                <a:cs typeface="Times New Roman" charset="0"/>
              </a:rPr>
              <a:t>Multidimensional scaling (MDS)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7334" y="1512889"/>
                <a:ext cx="8596668" cy="3656011"/>
              </a:xfrm>
            </p:spPr>
            <p:txBody>
              <a:bodyPr>
                <a:normAutofit/>
              </a:bodyPr>
              <a:lstStyle/>
              <a:p>
                <a:r>
                  <a:rPr lang="en-US" sz="2000" dirty="0" smtClean="0">
                    <a:latin typeface="Times New Roman" charset="0"/>
                    <a:ea typeface="Times New Roman" charset="0"/>
                    <a:cs typeface="Times New Roman" charset="0"/>
                  </a:rPr>
                  <a:t>MDS aims to project a set of given original objects from high </a:t>
                </a:r>
                <a:r>
                  <a:rPr lang="en-US" sz="2000" dirty="0">
                    <a:latin typeface="Times New Roman" charset="0"/>
                    <a:ea typeface="Times New Roman" charset="0"/>
                    <a:cs typeface="Times New Roman" charset="0"/>
                  </a:rPr>
                  <a:t>dimensional space to a lower dimensional </a:t>
                </a:r>
                <a:r>
                  <a:rPr lang="en-US" sz="2000" dirty="0" smtClean="0">
                    <a:latin typeface="Times New Roman" charset="0"/>
                    <a:ea typeface="Times New Roman" charset="0"/>
                    <a:cs typeface="Times New Roman" charset="0"/>
                  </a:rPr>
                  <a:t>space where the distances are preserved.</a:t>
                </a:r>
              </a:p>
              <a:p>
                <a:r>
                  <a:rPr lang="en-US" sz="2000" dirty="0" smtClean="0">
                    <a:latin typeface="Times New Roman" charset="0"/>
                    <a:ea typeface="Times New Roman" charset="0"/>
                    <a:cs typeface="Times New Roman" charset="0"/>
                  </a:rPr>
                  <a:t>Input: a distance matrix with </a:t>
                </a:r>
                <a14:m>
                  <m:oMath xmlns:m="http://schemas.openxmlformats.org/officeDocument/2006/math">
                    <m:sSub>
                      <m:sSubPr>
                        <m:ctrlPr>
                          <a:rPr lang="en-US" sz="2000" i="1" smtClean="0">
                            <a:latin typeface="Cambria Math" charset="0"/>
                            <a:ea typeface="Times New Roman" charset="0"/>
                            <a:cs typeface="Times New Roman" charset="0"/>
                          </a:rPr>
                        </m:ctrlPr>
                      </m:sSubPr>
                      <m:e>
                        <m:r>
                          <a:rPr lang="en-US" sz="2000" b="0" i="1" smtClean="0">
                            <a:latin typeface="Cambria Math" charset="0"/>
                            <a:ea typeface="Times New Roman" charset="0"/>
                            <a:cs typeface="Times New Roman" charset="0"/>
                          </a:rPr>
                          <m:t>𝑑</m:t>
                        </m:r>
                      </m:e>
                      <m:sub>
                        <m:r>
                          <a:rPr lang="en-US" sz="2000" b="0" i="1" smtClean="0">
                            <a:latin typeface="Cambria Math" charset="0"/>
                            <a:ea typeface="Times New Roman" charset="0"/>
                            <a:cs typeface="Times New Roman" charset="0"/>
                          </a:rPr>
                          <m:t>𝑖𝑗</m:t>
                        </m:r>
                      </m:sub>
                    </m:sSub>
                  </m:oMath>
                </a14:m>
                <a:r>
                  <a:rPr lang="en-US" sz="2000" dirty="0" smtClean="0">
                    <a:latin typeface="Times New Roman" charset="0"/>
                    <a:ea typeface="Times New Roman" charset="0"/>
                    <a:cs typeface="Times New Roman" charset="0"/>
                  </a:rPr>
                  <a:t> representing the distance between </a:t>
                </a:r>
                <a14:m>
                  <m:oMath xmlns:m="http://schemas.openxmlformats.org/officeDocument/2006/math">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𝑋</m:t>
                        </m:r>
                      </m:e>
                      <m:sub>
                        <m:r>
                          <a:rPr lang="en-US" sz="2000" i="1">
                            <a:latin typeface="Cambria Math" charset="0"/>
                            <a:ea typeface="Times New Roman" charset="0"/>
                            <a:cs typeface="Times New Roman" charset="0"/>
                          </a:rPr>
                          <m:t>𝑖</m:t>
                        </m:r>
                      </m:sub>
                    </m:sSub>
                  </m:oMath>
                </a14:m>
                <a:r>
                  <a:rPr lang="en-US" sz="2000" dirty="0" smtClean="0">
                    <a:latin typeface="Times New Roman" charset="0"/>
                    <a:ea typeface="Times New Roman" charset="0"/>
                    <a:cs typeface="Times New Roman" charset="0"/>
                  </a:rPr>
                  <a:t> and </a:t>
                </a:r>
                <a14:m>
                  <m:oMath xmlns:m="http://schemas.openxmlformats.org/officeDocument/2006/math">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𝑋</m:t>
                        </m:r>
                      </m:e>
                      <m:sub>
                        <m:r>
                          <a:rPr lang="en-US" sz="2000" b="0" i="1" smtClean="0">
                            <a:latin typeface="Cambria Math" charset="0"/>
                            <a:ea typeface="Times New Roman" charset="0"/>
                            <a:cs typeface="Times New Roman" charset="0"/>
                          </a:rPr>
                          <m:t>𝑗</m:t>
                        </m:r>
                      </m:sub>
                    </m:sSub>
                  </m:oMath>
                </a14:m>
                <a:endParaRPr lang="en-US" sz="2000" dirty="0" smtClean="0">
                  <a:latin typeface="Times New Roman" charset="0"/>
                  <a:ea typeface="Times New Roman" charset="0"/>
                  <a:cs typeface="Times New Roman" charset="0"/>
                </a:endParaRPr>
              </a:p>
              <a:p>
                <a:r>
                  <a:rPr lang="en-US" sz="2000" dirty="0" smtClean="0">
                    <a:latin typeface="Times New Roman" charset="0"/>
                    <a:ea typeface="Times New Roman" charset="0"/>
                    <a:cs typeface="Times New Roman" charset="0"/>
                  </a:rPr>
                  <a:t>Output: a set of point in </a:t>
                </a:r>
                <a14:m>
                  <m:oMath xmlns:m="http://schemas.openxmlformats.org/officeDocument/2006/math">
                    <m:r>
                      <a:rPr lang="en-US" sz="2000" i="1" dirty="0" smtClean="0">
                        <a:latin typeface="Cambria Math" charset="0"/>
                        <a:ea typeface="Times New Roman" charset="0"/>
                        <a:cs typeface="Times New Roman" charset="0"/>
                      </a:rPr>
                      <m:t>𝑝</m:t>
                    </m:r>
                  </m:oMath>
                </a14:m>
                <a:r>
                  <a:rPr lang="en-US" sz="2000" dirty="0" smtClean="0">
                    <a:latin typeface="Times New Roman" charset="0"/>
                    <a:ea typeface="Times New Roman" charset="0"/>
                    <a:cs typeface="Times New Roman" charset="0"/>
                  </a:rPr>
                  <a:t>-dimensional Euclidean space (usually </a:t>
                </a:r>
                <a14:m>
                  <m:oMath xmlns:m="http://schemas.openxmlformats.org/officeDocument/2006/math">
                    <m:r>
                      <a:rPr lang="en-US" sz="2000" i="1" dirty="0" smtClean="0">
                        <a:latin typeface="Cambria Math" charset="0"/>
                        <a:ea typeface="Times New Roman" charset="0"/>
                        <a:cs typeface="Times New Roman" charset="0"/>
                      </a:rPr>
                      <m:t>𝑝</m:t>
                    </m:r>
                    <m:r>
                      <a:rPr lang="en-US" sz="2000" i="1" dirty="0" smtClean="0">
                        <a:latin typeface="Cambria Math" charset="0"/>
                        <a:ea typeface="Times New Roman" charset="0"/>
                        <a:cs typeface="Times New Roman" charset="0"/>
                      </a:rPr>
                      <m:t>=2 </m:t>
                    </m:r>
                    <m:r>
                      <a:rPr lang="en-US" sz="2000" b="0" i="1" dirty="0" smtClean="0">
                        <a:latin typeface="Cambria Math" charset="0"/>
                        <a:ea typeface="Times New Roman" charset="0"/>
                        <a:cs typeface="Times New Roman" charset="0"/>
                      </a:rPr>
                      <m:t>𝑜𝑟</m:t>
                    </m:r>
                    <m:r>
                      <a:rPr lang="en-US" sz="2000" b="0" i="1" dirty="0" smtClean="0">
                        <a:latin typeface="Cambria Math" charset="0"/>
                        <a:ea typeface="Times New Roman" charset="0"/>
                        <a:cs typeface="Times New Roman" charset="0"/>
                      </a:rPr>
                      <m:t> 3</m:t>
                    </m:r>
                  </m:oMath>
                </a14:m>
                <a:r>
                  <a:rPr lang="en-US" sz="2000" dirty="0" smtClean="0">
                    <a:latin typeface="Times New Roman" charset="0"/>
                    <a:ea typeface="Times New Roman" charset="0"/>
                    <a:cs typeface="Times New Roman"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7334" y="1512889"/>
                <a:ext cx="8596668" cy="3656011"/>
              </a:xfrm>
              <a:blipFill rotWithShape="0">
                <a:blip r:embed="rId4"/>
                <a:stretch>
                  <a:fillRect l="-284" t="-833"/>
                </a:stretch>
              </a:blipFill>
            </p:spPr>
            <p:txBody>
              <a:bodyPr/>
              <a:lstStyle/>
              <a:p>
                <a:r>
                  <a:rPr lang="en-US">
                    <a:noFill/>
                  </a:rPr>
                  <a:t> </a:t>
                </a:r>
              </a:p>
            </p:txBody>
          </p:sp>
        </mc:Fallback>
      </mc:AlternateContent>
    </p:spTree>
    <p:extLst>
      <p:ext uri="{BB962C8B-B14F-4D97-AF65-F5344CB8AC3E}">
        <p14:creationId xmlns:p14="http://schemas.microsoft.com/office/powerpoint/2010/main" val="3113760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Times New Roman" charset="0"/>
                <a:ea typeface="Times New Roman" charset="0"/>
                <a:cs typeface="Times New Roman" charset="0"/>
              </a:rPr>
              <a:t>Multidimensional </a:t>
            </a:r>
            <a:r>
              <a:rPr lang="en-US" b="1" dirty="0" smtClean="0">
                <a:solidFill>
                  <a:schemeClr val="tx1"/>
                </a:solidFill>
                <a:latin typeface="Times New Roman" charset="0"/>
                <a:ea typeface="Times New Roman" charset="0"/>
                <a:cs typeface="Times New Roman" charset="0"/>
              </a:rPr>
              <a:t>scaling </a:t>
            </a:r>
            <a:r>
              <a:rPr lang="en-US" b="1" dirty="0">
                <a:solidFill>
                  <a:schemeClr val="tx1"/>
                </a:solidFill>
                <a:latin typeface="Times New Roman" charset="0"/>
                <a:ea typeface="Times New Roman" charset="0"/>
                <a:cs typeface="Times New Roman" charset="0"/>
              </a:rPr>
              <a:t>(MDS)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7334" y="1601789"/>
                <a:ext cx="8596668" cy="4595811"/>
              </a:xfrm>
            </p:spPr>
            <p:txBody>
              <a:bodyPr>
                <a:normAutofit lnSpcReduction="10000"/>
              </a:bodyPr>
              <a:lstStyle/>
              <a:p>
                <a:endParaRPr lang="en-US" sz="2000" dirty="0" smtClean="0">
                  <a:latin typeface="Times New Roman" charset="0"/>
                  <a:ea typeface="Times New Roman" charset="0"/>
                  <a:cs typeface="Times New Roman" charset="0"/>
                </a:endParaRPr>
              </a:p>
              <a:p>
                <a:r>
                  <a:rPr lang="en-US" sz="2000" dirty="0" smtClean="0">
                    <a:latin typeface="Times New Roman" charset="0"/>
                    <a:ea typeface="Times New Roman" charset="0"/>
                    <a:cs typeface="Times New Roman" charset="0"/>
                  </a:rPr>
                  <a:t>MDS vs PCA:</a:t>
                </a:r>
              </a:p>
              <a:p>
                <a:pPr lvl="1"/>
                <a:r>
                  <a:rPr lang="en-US" sz="2000" dirty="0" smtClean="0">
                    <a:latin typeface="Times New Roman" charset="0"/>
                    <a:ea typeface="Times New Roman" charset="0"/>
                    <a:cs typeface="Times New Roman" charset="0"/>
                  </a:rPr>
                  <a:t>PCA </a:t>
                </a:r>
                <a:r>
                  <a:rPr lang="en-US" sz="2000" dirty="0">
                    <a:latin typeface="Times New Roman" charset="0"/>
                    <a:ea typeface="Times New Roman" charset="0"/>
                    <a:cs typeface="Times New Roman" charset="0"/>
                  </a:rPr>
                  <a:t>minimizes dimensions, preserving covariance of data.</a:t>
                </a:r>
              </a:p>
              <a:p>
                <a:pPr lvl="1"/>
                <a:r>
                  <a:rPr lang="en-US" sz="2000" dirty="0">
                    <a:latin typeface="Times New Roman" charset="0"/>
                    <a:ea typeface="Times New Roman" charset="0"/>
                    <a:cs typeface="Times New Roman" charset="0"/>
                  </a:rPr>
                  <a:t>MDS minimizes dimensions, preserving distance between data points.</a:t>
                </a:r>
              </a:p>
              <a:p>
                <a:pPr lvl="1"/>
                <a:r>
                  <a:rPr lang="en-US" sz="2000" dirty="0">
                    <a:latin typeface="Times New Roman" charset="0"/>
                    <a:ea typeface="Times New Roman" charset="0"/>
                    <a:cs typeface="Times New Roman" charset="0"/>
                  </a:rPr>
                  <a:t>MDS is equivalent to PCA if the distances measured (</a:t>
                </a:r>
                <a14:m>
                  <m:oMath xmlns:m="http://schemas.openxmlformats.org/officeDocument/2006/math">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𝑑</m:t>
                        </m:r>
                      </m:e>
                      <m:sub>
                        <m:r>
                          <a:rPr lang="en-US" sz="2000" i="1">
                            <a:latin typeface="Cambria Math" charset="0"/>
                            <a:ea typeface="Times New Roman" charset="0"/>
                            <a:cs typeface="Times New Roman" charset="0"/>
                          </a:rPr>
                          <m:t>𝑖𝑗</m:t>
                        </m:r>
                      </m:sub>
                    </m:sSub>
                  </m:oMath>
                </a14:m>
                <a:r>
                  <a:rPr lang="en-US" sz="2000" dirty="0">
                    <a:latin typeface="Times New Roman" charset="0"/>
                    <a:ea typeface="Times New Roman" charset="0"/>
                    <a:cs typeface="Times New Roman" charset="0"/>
                  </a:rPr>
                  <a:t>) are truly Euclidean distances.</a:t>
                </a:r>
              </a:p>
              <a:p>
                <a:endParaRPr lang="en-US" sz="2000" dirty="0" smtClean="0">
                  <a:latin typeface="Times New Roman" charset="0"/>
                  <a:ea typeface="Times New Roman" charset="0"/>
                  <a:cs typeface="Times New Roman" charset="0"/>
                </a:endParaRPr>
              </a:p>
              <a:p>
                <a:r>
                  <a:rPr lang="en-US" sz="2000" dirty="0" smtClean="0">
                    <a:latin typeface="Times New Roman" charset="0"/>
                    <a:ea typeface="Times New Roman" charset="0"/>
                    <a:cs typeface="Times New Roman" charset="0"/>
                  </a:rPr>
                  <a:t>MDS method include</a:t>
                </a:r>
              </a:p>
              <a:p>
                <a:pPr marL="800100" lvl="1" indent="-342900">
                  <a:buFont typeface="+mj-lt"/>
                  <a:buAutoNum type="arabicPeriod"/>
                </a:pPr>
                <a:r>
                  <a:rPr lang="en-US" sz="2000" dirty="0" smtClean="0">
                    <a:latin typeface="Times New Roman" charset="0"/>
                    <a:ea typeface="Times New Roman" charset="0"/>
                    <a:cs typeface="Times New Roman" charset="0"/>
                  </a:rPr>
                  <a:t>Classical MDS</a:t>
                </a:r>
              </a:p>
              <a:p>
                <a:pPr marL="800100" lvl="1" indent="-342900">
                  <a:buFont typeface="+mj-lt"/>
                  <a:buAutoNum type="arabicPeriod"/>
                </a:pPr>
                <a:r>
                  <a:rPr lang="en-US" sz="2000" b="1" dirty="0" smtClean="0">
                    <a:latin typeface="Times New Roman" charset="0"/>
                    <a:ea typeface="Times New Roman" charset="0"/>
                    <a:cs typeface="Times New Roman" charset="0"/>
                  </a:rPr>
                  <a:t>Metric MDS</a:t>
                </a:r>
              </a:p>
              <a:p>
                <a:pPr marL="800100" lvl="1" indent="-342900">
                  <a:buFont typeface="+mj-lt"/>
                  <a:buAutoNum type="arabicPeriod"/>
                </a:pPr>
                <a:r>
                  <a:rPr lang="en-US" sz="2000" dirty="0" smtClean="0">
                    <a:latin typeface="Times New Roman" charset="0"/>
                    <a:ea typeface="Times New Roman" charset="0"/>
                    <a:cs typeface="Times New Roman" charset="0"/>
                  </a:rPr>
                  <a:t>Non-metric MDS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7334" y="1601789"/>
                <a:ext cx="8596668" cy="4595811"/>
              </a:xfrm>
              <a:blipFill rotWithShape="0">
                <a:blip r:embed="rId3"/>
                <a:stretch>
                  <a:fillRect l="-284"/>
                </a:stretch>
              </a:blipFill>
            </p:spPr>
            <p:txBody>
              <a:bodyPr/>
              <a:lstStyle/>
              <a:p>
                <a:r>
                  <a:rPr lang="en-US">
                    <a:noFill/>
                  </a:rPr>
                  <a:t> </a:t>
                </a:r>
              </a:p>
            </p:txBody>
          </p:sp>
        </mc:Fallback>
      </mc:AlternateContent>
    </p:spTree>
    <p:extLst>
      <p:ext uri="{BB962C8B-B14F-4D97-AF65-F5344CB8AC3E}">
        <p14:creationId xmlns:p14="http://schemas.microsoft.com/office/powerpoint/2010/main" val="4446571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charset="0"/>
                <a:ea typeface="Times New Roman" charset="0"/>
                <a:cs typeface="Times New Roman" charset="0"/>
              </a:rPr>
              <a:t>Metric MDS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sz="2000" dirty="0" smtClean="0">
                    <a:latin typeface="Times New Roman" charset="0"/>
                    <a:ea typeface="Times New Roman" charset="0"/>
                    <a:cs typeface="Times New Roman" charset="0"/>
                  </a:rPr>
                  <a:t>A distance matrix </a:t>
                </a:r>
                <a14:m>
                  <m:oMath xmlns:m="http://schemas.openxmlformats.org/officeDocument/2006/math">
                    <m:r>
                      <a:rPr lang="en-US" sz="2000" b="0" i="1" smtClean="0">
                        <a:latin typeface="Cambria Math" charset="0"/>
                        <a:ea typeface="Times New Roman" charset="0"/>
                        <a:cs typeface="Times New Roman" charset="0"/>
                      </a:rPr>
                      <m:t>𝐷</m:t>
                    </m:r>
                  </m:oMath>
                </a14:m>
                <a:r>
                  <a:rPr lang="en-US" sz="2000" dirty="0" smtClean="0">
                    <a:latin typeface="Times New Roman" charset="0"/>
                    <a:ea typeface="Times New Roman" charset="0"/>
                    <a:cs typeface="Times New Roman" charset="0"/>
                  </a:rPr>
                  <a:t> with elements </a:t>
                </a:r>
                <a14:m>
                  <m:oMath xmlns:m="http://schemas.openxmlformats.org/officeDocument/2006/math">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𝑑</m:t>
                        </m:r>
                      </m:e>
                      <m:sub>
                        <m:r>
                          <a:rPr lang="en-US" sz="2000" i="1">
                            <a:latin typeface="Cambria Math" charset="0"/>
                            <a:ea typeface="Times New Roman" charset="0"/>
                            <a:cs typeface="Times New Roman" charset="0"/>
                          </a:rPr>
                          <m:t>𝑖𝑗</m:t>
                        </m:r>
                      </m:sub>
                    </m:sSub>
                  </m:oMath>
                </a14:m>
                <a:r>
                  <a:rPr lang="en-US" sz="2000" dirty="0">
                    <a:latin typeface="Times New Roman" charset="0"/>
                    <a:ea typeface="Times New Roman" charset="0"/>
                    <a:cs typeface="Times New Roman" charset="0"/>
                  </a:rPr>
                  <a:t> representing the distance between </a:t>
                </a:r>
                <a:r>
                  <a:rPr lang="en-US" sz="2000" dirty="0" smtClean="0">
                    <a:latin typeface="Times New Roman" charset="0"/>
                    <a:ea typeface="Times New Roman" charset="0"/>
                    <a:cs typeface="Times New Roman" charset="0"/>
                  </a:rPr>
                  <a:t>original objectes </a:t>
                </a:r>
                <a14:m>
                  <m:oMath xmlns:m="http://schemas.openxmlformats.org/officeDocument/2006/math">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𝑋</m:t>
                        </m:r>
                      </m:e>
                      <m:sub>
                        <m:r>
                          <a:rPr lang="en-US" sz="2000" i="1">
                            <a:latin typeface="Cambria Math" charset="0"/>
                            <a:ea typeface="Times New Roman" charset="0"/>
                            <a:cs typeface="Times New Roman" charset="0"/>
                          </a:rPr>
                          <m:t>𝑖</m:t>
                        </m:r>
                      </m:sub>
                    </m:sSub>
                  </m:oMath>
                </a14:m>
                <a:r>
                  <a:rPr lang="en-US" sz="2000" dirty="0">
                    <a:latin typeface="Times New Roman" charset="0"/>
                    <a:ea typeface="Times New Roman" charset="0"/>
                    <a:cs typeface="Times New Roman" charset="0"/>
                  </a:rPr>
                  <a:t> and </a:t>
                </a:r>
                <a14:m>
                  <m:oMath xmlns:m="http://schemas.openxmlformats.org/officeDocument/2006/math">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𝑋</m:t>
                        </m:r>
                      </m:e>
                      <m:sub>
                        <m:r>
                          <a:rPr lang="en-US" sz="2000" i="1">
                            <a:latin typeface="Cambria Math" charset="0"/>
                            <a:ea typeface="Times New Roman" charset="0"/>
                            <a:cs typeface="Times New Roman" charset="0"/>
                          </a:rPr>
                          <m:t>𝑗</m:t>
                        </m:r>
                      </m:sub>
                    </m:sSub>
                  </m:oMath>
                </a14:m>
                <a:endParaRPr lang="en-US" sz="2000" dirty="0" smtClean="0">
                  <a:latin typeface="Times New Roman" charset="0"/>
                  <a:ea typeface="Times New Roman" charset="0"/>
                  <a:cs typeface="Times New Roman" charset="0"/>
                </a:endParaRPr>
              </a:p>
              <a:p>
                <a:r>
                  <a:rPr lang="en-US" sz="2000" dirty="0" smtClean="0">
                    <a:latin typeface="Times New Roman" charset="0"/>
                    <a:ea typeface="Times New Roman" charset="0"/>
                    <a:cs typeface="Times New Roman" charset="0"/>
                  </a:rPr>
                  <a:t>A set of points </a:t>
                </a:r>
                <a14:m>
                  <m:oMath xmlns:m="http://schemas.openxmlformats.org/officeDocument/2006/math">
                    <m:sSubSup>
                      <m:sSubSupPr>
                        <m:ctrlPr>
                          <a:rPr lang="en-US" sz="2000" i="1" smtClean="0">
                            <a:latin typeface="Cambria Math" charset="0"/>
                            <a:ea typeface="Times New Roman" charset="0"/>
                            <a:cs typeface="Times New Roman" charset="0"/>
                          </a:rPr>
                        </m:ctrlPr>
                      </m:sSubSupPr>
                      <m:e>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𝑍</m:t>
                            </m:r>
                          </m:e>
                          <m:sub>
                            <m:r>
                              <a:rPr lang="en-US" sz="2000" i="1">
                                <a:latin typeface="Cambria Math" charset="0"/>
                                <a:ea typeface="Times New Roman" charset="0"/>
                                <a:cs typeface="Times New Roman" charset="0"/>
                              </a:rPr>
                              <m:t>𝑖</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𝑧</m:t>
                            </m:r>
                          </m:e>
                          <m:sub>
                            <m:r>
                              <a:rPr lang="en-US" sz="2000" i="1">
                                <a:latin typeface="Cambria Math" charset="0"/>
                                <a:ea typeface="Times New Roman" charset="0"/>
                                <a:cs typeface="Times New Roman" charset="0"/>
                              </a:rPr>
                              <m:t>𝑖</m:t>
                            </m:r>
                            <m:r>
                              <a:rPr lang="en-US" sz="2000" i="1">
                                <a:latin typeface="Cambria Math" charset="0"/>
                                <a:ea typeface="Times New Roman" charset="0"/>
                                <a:cs typeface="Times New Roman" charset="0"/>
                              </a:rPr>
                              <m:t>1</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𝑧</m:t>
                            </m:r>
                          </m:e>
                          <m:sub>
                            <m:r>
                              <a:rPr lang="en-US" sz="2000" i="1">
                                <a:latin typeface="Cambria Math" charset="0"/>
                                <a:ea typeface="Times New Roman" charset="0"/>
                                <a:cs typeface="Times New Roman" charset="0"/>
                              </a:rPr>
                              <m:t>𝑖𝑝</m:t>
                            </m:r>
                          </m:sub>
                        </m:sSub>
                        <m:r>
                          <a:rPr lang="en-US" sz="2000" i="1">
                            <a:latin typeface="Cambria Math" charset="0"/>
                            <a:ea typeface="Times New Roman" charset="0"/>
                            <a:cs typeface="Times New Roman" charset="0"/>
                          </a:rPr>
                          <m:t>)}</m:t>
                        </m:r>
                      </m:e>
                      <m:sub>
                        <m:r>
                          <a:rPr lang="en-US" sz="2000" b="0" i="1" smtClean="0">
                            <a:latin typeface="Cambria Math" charset="0"/>
                            <a:ea typeface="Times New Roman" charset="0"/>
                            <a:cs typeface="Times New Roman" charset="0"/>
                          </a:rPr>
                          <m:t>𝑖</m:t>
                        </m:r>
                        <m:r>
                          <a:rPr lang="en-US" sz="2000" b="0" i="1" smtClean="0">
                            <a:latin typeface="Cambria Math" charset="0"/>
                            <a:ea typeface="Times New Roman" charset="0"/>
                            <a:cs typeface="Times New Roman" charset="0"/>
                          </a:rPr>
                          <m:t>=1</m:t>
                        </m:r>
                      </m:sub>
                      <m:sup>
                        <m:r>
                          <a:rPr lang="en-US" sz="2000" b="0" i="1" smtClean="0">
                            <a:latin typeface="Cambria Math" charset="0"/>
                            <a:ea typeface="Times New Roman" charset="0"/>
                            <a:cs typeface="Times New Roman" charset="0"/>
                          </a:rPr>
                          <m:t>𝑛</m:t>
                        </m:r>
                      </m:sup>
                    </m:sSubSup>
                  </m:oMath>
                </a14:m>
                <a:r>
                  <a:rPr lang="en-US" sz="2000" dirty="0" smtClean="0">
                    <a:latin typeface="Times New Roman" charset="0"/>
                    <a:ea typeface="Times New Roman" charset="0"/>
                    <a:cs typeface="Times New Roman" charset="0"/>
                  </a:rPr>
                  <a:t>in </a:t>
                </a:r>
                <a14:m>
                  <m:oMath xmlns:m="http://schemas.openxmlformats.org/officeDocument/2006/math">
                    <m:r>
                      <a:rPr lang="en-US" sz="2000" i="1" dirty="0">
                        <a:latin typeface="Cambria Math" charset="0"/>
                        <a:ea typeface="Times New Roman" charset="0"/>
                        <a:cs typeface="Times New Roman" charset="0"/>
                      </a:rPr>
                      <m:t>𝑝</m:t>
                    </m:r>
                  </m:oMath>
                </a14:m>
                <a:r>
                  <a:rPr lang="en-US" sz="2000" dirty="0">
                    <a:latin typeface="Times New Roman" charset="0"/>
                    <a:ea typeface="Times New Roman" charset="0"/>
                    <a:cs typeface="Times New Roman" charset="0"/>
                  </a:rPr>
                  <a:t>-dimensional Euclidean </a:t>
                </a:r>
                <a:r>
                  <a:rPr lang="en-US" sz="2000" dirty="0" smtClean="0">
                    <a:latin typeface="Times New Roman" charset="0"/>
                    <a:ea typeface="Times New Roman" charset="0"/>
                    <a:cs typeface="Times New Roman" charset="0"/>
                  </a:rPr>
                  <a:t>space. </a:t>
                </a:r>
              </a:p>
              <a:p>
                <a:r>
                  <a:rPr lang="en-US" sz="2000" dirty="0" smtClean="0">
                    <a:latin typeface="Times New Roman" charset="0"/>
                    <a:ea typeface="Times New Roman" charset="0"/>
                    <a:cs typeface="Times New Roman" charset="0"/>
                  </a:rPr>
                  <a:t>The distance between </a:t>
                </a:r>
                <a14:m>
                  <m:oMath xmlns:m="http://schemas.openxmlformats.org/officeDocument/2006/math">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𝑍</m:t>
                        </m:r>
                      </m:e>
                      <m:sub>
                        <m:r>
                          <a:rPr lang="en-US" sz="2000" i="1">
                            <a:latin typeface="Cambria Math" charset="0"/>
                            <a:ea typeface="Times New Roman" charset="0"/>
                            <a:cs typeface="Times New Roman" charset="0"/>
                          </a:rPr>
                          <m:t>𝑖</m:t>
                        </m:r>
                      </m:sub>
                    </m:sSub>
                  </m:oMath>
                </a14:m>
                <a:r>
                  <a:rPr lang="en-US" sz="2000" dirty="0" smtClean="0">
                    <a:latin typeface="Times New Roman" charset="0"/>
                    <a:ea typeface="Times New Roman" charset="0"/>
                    <a:cs typeface="Times New Roman" charset="0"/>
                  </a:rPr>
                  <a:t> and </a:t>
                </a:r>
                <a14:m>
                  <m:oMath xmlns:m="http://schemas.openxmlformats.org/officeDocument/2006/math">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𝑍</m:t>
                        </m:r>
                      </m:e>
                      <m:sub>
                        <m:r>
                          <a:rPr lang="en-US" sz="2000" b="0" i="1" smtClean="0">
                            <a:latin typeface="Cambria Math" charset="0"/>
                            <a:ea typeface="Times New Roman" charset="0"/>
                            <a:cs typeface="Times New Roman" charset="0"/>
                          </a:rPr>
                          <m:t>𝑗</m:t>
                        </m:r>
                      </m:sub>
                    </m:sSub>
                  </m:oMath>
                </a14:m>
                <a:r>
                  <a:rPr lang="en-US" sz="2000" dirty="0" smtClean="0">
                    <a:latin typeface="Times New Roman" charset="0"/>
                    <a:ea typeface="Times New Roman" charset="0"/>
                    <a:cs typeface="Times New Roman" charset="0"/>
                  </a:rPr>
                  <a:t> is </a:t>
                </a:r>
                <a14:m>
                  <m:oMath xmlns:m="http://schemas.openxmlformats.org/officeDocument/2006/math">
                    <m:sSub>
                      <m:sSubPr>
                        <m:ctrlPr>
                          <a:rPr lang="en-US" sz="2000" i="1">
                            <a:latin typeface="Cambria Math" charset="0"/>
                            <a:ea typeface="Times New Roman" charset="0"/>
                            <a:cs typeface="Times New Roman" charset="0"/>
                          </a:rPr>
                        </m:ctrlPr>
                      </m:sSubPr>
                      <m:e>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𝑑</m:t>
                            </m:r>
                          </m:e>
                        </m:acc>
                      </m:e>
                      <m:sub>
                        <m:r>
                          <a:rPr lang="en-US" sz="2000" i="1">
                            <a:latin typeface="Cambria Math" charset="0"/>
                            <a:ea typeface="Times New Roman" charset="0"/>
                            <a:cs typeface="Times New Roman" charset="0"/>
                          </a:rPr>
                          <m:t>𝑖𝑗</m:t>
                        </m:r>
                      </m:sub>
                    </m:sSub>
                  </m:oMath>
                </a14:m>
                <a:r>
                  <a:rPr lang="en-US" sz="2000" dirty="0" smtClean="0">
                    <a:latin typeface="Times New Roman" charset="0"/>
                    <a:ea typeface="Times New Roman" charset="0"/>
                    <a:cs typeface="Times New Roman" charset="0"/>
                  </a:rPr>
                  <a:t>, which is calculated as </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charset="0"/>
                              <a:ea typeface="Times New Roman" charset="0"/>
                              <a:cs typeface="Times New Roman" charset="0"/>
                            </a:rPr>
                          </m:ctrlPr>
                        </m:sSubPr>
                        <m:e>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𝑑</m:t>
                              </m:r>
                            </m:e>
                          </m:acc>
                        </m:e>
                        <m:sub>
                          <m:r>
                            <a:rPr lang="en-US" sz="2000" i="1">
                              <a:latin typeface="Cambria Math" charset="0"/>
                              <a:ea typeface="Times New Roman" charset="0"/>
                              <a:cs typeface="Times New Roman" charset="0"/>
                            </a:rPr>
                            <m:t>𝑖𝑗</m:t>
                          </m:r>
                        </m:sub>
                      </m:sSub>
                      <m:r>
                        <a:rPr lang="en-US" sz="2000" b="0" i="1" smtClean="0">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d>
                            <m:dPr>
                              <m:begChr m:val="‖"/>
                              <m:endChr m:val="‖"/>
                              <m:ctrlPr>
                                <a:rPr lang="en-US" sz="2000" i="1">
                                  <a:latin typeface="Cambria Math" charset="0"/>
                                  <a:ea typeface="Times New Roman" charset="0"/>
                                  <a:cs typeface="Times New Roman" charset="0"/>
                                </a:rPr>
                              </m:ctrlPr>
                            </m:dPr>
                            <m:e>
                              <m:sSub>
                                <m:sSubPr>
                                  <m:ctrlPr>
                                    <a:rPr lang="en-US" sz="2000" i="1">
                                      <a:latin typeface="Cambria Math" charset="0"/>
                                      <a:ea typeface="Times New Roman" charset="0"/>
                                      <a:cs typeface="Times New Roman" charset="0"/>
                                    </a:rPr>
                                  </m:ctrlPr>
                                </m:sSubPr>
                                <m:e>
                                  <m:r>
                                    <a:rPr lang="en-US" sz="2000" b="0" i="1" smtClean="0">
                                      <a:latin typeface="Cambria Math" charset="0"/>
                                      <a:ea typeface="Times New Roman" charset="0"/>
                                      <a:cs typeface="Times New Roman" charset="0"/>
                                    </a:rPr>
                                    <m:t>𝑍</m:t>
                                  </m:r>
                                </m:e>
                                <m:sub>
                                  <m:r>
                                    <a:rPr lang="en-US" sz="2000" i="1">
                                      <a:latin typeface="Cambria Math" charset="0"/>
                                      <a:ea typeface="Times New Roman" charset="0"/>
                                      <a:cs typeface="Times New Roman" charset="0"/>
                                    </a:rPr>
                                    <m:t>𝑖</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b="0" i="1" smtClean="0">
                                      <a:latin typeface="Cambria Math" charset="0"/>
                                      <a:ea typeface="Times New Roman" charset="0"/>
                                      <a:cs typeface="Times New Roman" charset="0"/>
                                    </a:rPr>
                                    <m:t>𝑍</m:t>
                                  </m:r>
                                </m:e>
                                <m:sub>
                                  <m:r>
                                    <a:rPr lang="en-US" sz="2000" i="1">
                                      <a:latin typeface="Cambria Math" charset="0"/>
                                      <a:ea typeface="Times New Roman" charset="0"/>
                                      <a:cs typeface="Times New Roman" charset="0"/>
                                    </a:rPr>
                                    <m:t>𝑗</m:t>
                                  </m:r>
                                </m:sub>
                              </m:sSub>
                            </m:e>
                          </m:d>
                        </m:e>
                        <m:sub>
                          <m:r>
                            <a:rPr lang="en-US" sz="2000" i="1">
                              <a:latin typeface="Cambria Math" charset="0"/>
                              <a:ea typeface="Times New Roman" charset="0"/>
                              <a:cs typeface="Times New Roman" charset="0"/>
                            </a:rPr>
                            <m:t>2</m:t>
                          </m:r>
                        </m:sub>
                      </m:sSub>
                      <m:r>
                        <a:rPr lang="en-US" sz="2000" b="0" i="1" smtClean="0">
                          <a:latin typeface="Cambria Math" charset="0"/>
                          <a:ea typeface="Times New Roman" charset="0"/>
                          <a:cs typeface="Times New Roman" charset="0"/>
                        </a:rPr>
                        <m:t>=</m:t>
                      </m:r>
                      <m:rad>
                        <m:radPr>
                          <m:degHide m:val="on"/>
                          <m:ctrlPr>
                            <a:rPr lang="en-US" sz="2000" b="0" i="1" smtClean="0">
                              <a:latin typeface="Cambria Math" charset="0"/>
                              <a:ea typeface="Times New Roman" charset="0"/>
                              <a:cs typeface="Times New Roman" charset="0"/>
                            </a:rPr>
                          </m:ctrlPr>
                        </m:radPr>
                        <m:deg/>
                        <m:e>
                          <m:nary>
                            <m:naryPr>
                              <m:chr m:val="∑"/>
                              <m:ctrlPr>
                                <a:rPr lang="is-IS" sz="2000" b="0" i="1" smtClean="0">
                                  <a:latin typeface="Cambria Math" charset="0"/>
                                  <a:ea typeface="Times New Roman" charset="0"/>
                                  <a:cs typeface="Times New Roman" charset="0"/>
                                </a:rPr>
                              </m:ctrlPr>
                            </m:naryPr>
                            <m:sub>
                              <m:r>
                                <m:rPr>
                                  <m:brk m:alnAt="23"/>
                                </m:rPr>
                                <a:rPr lang="en-US" sz="2000" b="0" i="1" smtClean="0">
                                  <a:latin typeface="Cambria Math" charset="0"/>
                                  <a:ea typeface="Times New Roman" charset="0"/>
                                  <a:cs typeface="Times New Roman" charset="0"/>
                                </a:rPr>
                                <m:t>𝑘</m:t>
                              </m:r>
                              <m:r>
                                <a:rPr lang="en-US" sz="2000" b="0" i="1" smtClean="0">
                                  <a:latin typeface="Cambria Math" charset="0"/>
                                  <a:ea typeface="Times New Roman" charset="0"/>
                                  <a:cs typeface="Times New Roman" charset="0"/>
                                </a:rPr>
                                <m:t>=1</m:t>
                              </m:r>
                            </m:sub>
                            <m:sup>
                              <m:r>
                                <a:rPr lang="en-US" sz="2000" b="0" i="1" smtClean="0">
                                  <a:latin typeface="Cambria Math" charset="0"/>
                                  <a:ea typeface="Times New Roman" charset="0"/>
                                  <a:cs typeface="Times New Roman" charset="0"/>
                                </a:rPr>
                                <m:t>𝑝</m:t>
                              </m:r>
                            </m:sup>
                            <m:e>
                              <m:sSup>
                                <m:sSupPr>
                                  <m:ctrlPr>
                                    <a:rPr lang="is-IS" sz="2000" b="0" i="1" smtClean="0">
                                      <a:latin typeface="Cambria Math" charset="0"/>
                                      <a:ea typeface="Times New Roman" charset="0"/>
                                      <a:cs typeface="Times New Roman" charset="0"/>
                                    </a:rPr>
                                  </m:ctrlPr>
                                </m:sSupPr>
                                <m:e>
                                  <m:r>
                                    <a:rPr lang="en-US" sz="2000" b="0" i="1" smtClean="0">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b="0" i="1" smtClean="0">
                                          <a:latin typeface="Cambria Math" charset="0"/>
                                          <a:ea typeface="Times New Roman" charset="0"/>
                                          <a:cs typeface="Times New Roman" charset="0"/>
                                        </a:rPr>
                                        <m:t>𝑧</m:t>
                                      </m:r>
                                    </m:e>
                                    <m:sub>
                                      <m:r>
                                        <a:rPr lang="en-US" sz="2000" i="1">
                                          <a:latin typeface="Cambria Math" charset="0"/>
                                          <a:ea typeface="Times New Roman" charset="0"/>
                                          <a:cs typeface="Times New Roman" charset="0"/>
                                        </a:rPr>
                                        <m:t>𝑖</m:t>
                                      </m:r>
                                      <m:r>
                                        <a:rPr lang="en-US" sz="2000" b="0" i="1" smtClean="0">
                                          <a:latin typeface="Cambria Math" charset="0"/>
                                          <a:ea typeface="Times New Roman" charset="0"/>
                                          <a:cs typeface="Times New Roman" charset="0"/>
                                        </a:rPr>
                                        <m:t>𝑘</m:t>
                                      </m:r>
                                      <m:r>
                                        <a:rPr lang="en-US" sz="2000" b="0" i="1" smtClean="0">
                                          <a:latin typeface="Cambria Math" charset="0"/>
                                          <a:ea typeface="Times New Roman" charset="0"/>
                                          <a:cs typeface="Times New Roman" charset="0"/>
                                        </a:rPr>
                                        <m:t>−</m:t>
                                      </m:r>
                                    </m:sub>
                                  </m:sSub>
                                  <m:sSub>
                                    <m:sSubPr>
                                      <m:ctrlPr>
                                        <a:rPr lang="en-US" sz="2000" i="1">
                                          <a:latin typeface="Cambria Math" charset="0"/>
                                          <a:ea typeface="Times New Roman" charset="0"/>
                                          <a:cs typeface="Times New Roman" charset="0"/>
                                        </a:rPr>
                                      </m:ctrlPr>
                                    </m:sSubPr>
                                    <m:e>
                                      <m:r>
                                        <a:rPr lang="en-US" sz="2000" b="0" i="1" smtClean="0">
                                          <a:latin typeface="Cambria Math" charset="0"/>
                                          <a:ea typeface="Times New Roman" charset="0"/>
                                          <a:cs typeface="Times New Roman" charset="0"/>
                                        </a:rPr>
                                        <m:t>𝑧</m:t>
                                      </m:r>
                                    </m:e>
                                    <m:sub>
                                      <m:r>
                                        <a:rPr lang="en-US" sz="2000" i="1">
                                          <a:latin typeface="Cambria Math" charset="0"/>
                                          <a:ea typeface="Times New Roman" charset="0"/>
                                          <a:cs typeface="Times New Roman" charset="0"/>
                                        </a:rPr>
                                        <m:t>𝑗</m:t>
                                      </m:r>
                                      <m:r>
                                        <a:rPr lang="en-US" sz="2000" b="0" i="1" smtClean="0">
                                          <a:latin typeface="Cambria Math" charset="0"/>
                                          <a:ea typeface="Times New Roman" charset="0"/>
                                          <a:cs typeface="Times New Roman" charset="0"/>
                                        </a:rPr>
                                        <m:t>𝑘</m:t>
                                      </m:r>
                                    </m:sub>
                                  </m:sSub>
                                  <m:r>
                                    <a:rPr lang="en-US" sz="2000" b="0" i="1" smtClean="0">
                                      <a:latin typeface="Cambria Math" charset="0"/>
                                      <a:ea typeface="Times New Roman" charset="0"/>
                                      <a:cs typeface="Times New Roman" charset="0"/>
                                    </a:rPr>
                                    <m:t>)</m:t>
                                  </m:r>
                                </m:e>
                                <m:sup>
                                  <m:r>
                                    <a:rPr lang="en-US" sz="2000" b="0" i="1" smtClean="0">
                                      <a:latin typeface="Cambria Math" charset="0"/>
                                      <a:ea typeface="Times New Roman" charset="0"/>
                                      <a:cs typeface="Times New Roman" charset="0"/>
                                    </a:rPr>
                                    <m:t>2</m:t>
                                  </m:r>
                                </m:sup>
                              </m:sSup>
                            </m:e>
                          </m:nary>
                        </m:e>
                      </m:rad>
                    </m:oMath>
                  </m:oMathPara>
                </a14:m>
                <a:endParaRPr lang="en-US" sz="2000" dirty="0" smtClean="0">
                  <a:latin typeface="Times New Roman" charset="0"/>
                  <a:ea typeface="Times New Roman" charset="0"/>
                  <a:cs typeface="Times New Roman" charset="0"/>
                </a:endParaRPr>
              </a:p>
              <a:p>
                <a:r>
                  <a:rPr lang="en-US" sz="2000" dirty="0" smtClean="0">
                    <a:latin typeface="Times New Roman" charset="0"/>
                    <a:ea typeface="Times New Roman" charset="0"/>
                    <a:cs typeface="Times New Roman" charset="0"/>
                  </a:rPr>
                  <a:t>Goal: </a:t>
                </a:r>
                <a14:m>
                  <m:oMath xmlns:m="http://schemas.openxmlformats.org/officeDocument/2006/math">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𝑑</m:t>
                        </m:r>
                      </m:e>
                      <m:sub>
                        <m:r>
                          <a:rPr lang="en-US" sz="2000" i="1">
                            <a:latin typeface="Cambria Math" charset="0"/>
                            <a:ea typeface="Times New Roman" charset="0"/>
                            <a:cs typeface="Times New Roman" charset="0"/>
                          </a:rPr>
                          <m:t>𝑖𝑗</m:t>
                        </m:r>
                      </m:sub>
                    </m:sSub>
                    <m:r>
                      <a:rPr lang="en-US" sz="2000" i="1" smtClean="0">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acc>
                          <m:accPr>
                            <m:chr m:val="̂"/>
                            <m:ctrlPr>
                              <a:rPr lang="en-US" sz="2000" i="1" smtClean="0">
                                <a:latin typeface="Cambria Math" charset="0"/>
                                <a:ea typeface="Times New Roman" charset="0"/>
                                <a:cs typeface="Times New Roman" charset="0"/>
                              </a:rPr>
                            </m:ctrlPr>
                          </m:accPr>
                          <m:e>
                            <m:r>
                              <a:rPr lang="en-US" sz="2000" b="0" i="1" smtClean="0">
                                <a:latin typeface="Cambria Math" charset="0"/>
                                <a:ea typeface="Times New Roman" charset="0"/>
                                <a:cs typeface="Times New Roman" charset="0"/>
                              </a:rPr>
                              <m:t>𝑑</m:t>
                            </m:r>
                          </m:e>
                        </m:acc>
                      </m:e>
                      <m:sub>
                        <m:r>
                          <a:rPr lang="en-US" sz="2000" i="1">
                            <a:latin typeface="Cambria Math" charset="0"/>
                            <a:ea typeface="Times New Roman" charset="0"/>
                            <a:cs typeface="Times New Roman" charset="0"/>
                          </a:rPr>
                          <m:t>𝑖𝑗</m:t>
                        </m:r>
                      </m:sub>
                    </m:sSub>
                  </m:oMath>
                </a14:m>
                <a:r>
                  <a:rPr lang="en-US" sz="2000" dirty="0" smtClean="0">
                    <a:latin typeface="Times New Roman" charset="0"/>
                    <a:ea typeface="Times New Roman" charset="0"/>
                    <a:cs typeface="Times New Roman" charset="0"/>
                  </a:rPr>
                  <a:t> as close as </a:t>
                </a:r>
                <a:r>
                  <a:rPr lang="en-US" sz="2000" dirty="0" smtClean="0">
                    <a:latin typeface="Times New Roman" charset="0"/>
                    <a:ea typeface="Times New Roman" charset="0"/>
                    <a:cs typeface="Times New Roman" charset="0"/>
                  </a:rPr>
                  <a:t>possible.</a:t>
                </a:r>
                <a:endParaRPr lang="en-US" sz="2000" dirty="0">
                  <a:latin typeface="Times New Roman" charset="0"/>
                  <a:ea typeface="Times New Roman" charset="0"/>
                  <a:cs typeface="Times New Roman"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84" t="-785"/>
                </a:stretch>
              </a:blipFill>
            </p:spPr>
            <p:txBody>
              <a:bodyPr/>
              <a:lstStyle/>
              <a:p>
                <a:r>
                  <a:rPr lang="en-US">
                    <a:noFill/>
                  </a:rPr>
                  <a:t> </a:t>
                </a:r>
              </a:p>
            </p:txBody>
          </p:sp>
        </mc:Fallback>
      </mc:AlternateContent>
    </p:spTree>
    <p:extLst>
      <p:ext uri="{BB962C8B-B14F-4D97-AF65-F5344CB8AC3E}">
        <p14:creationId xmlns:p14="http://schemas.microsoft.com/office/powerpoint/2010/main" val="11208670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Times New Roman" charset="0"/>
                <a:ea typeface="Times New Roman" charset="0"/>
                <a:cs typeface="Times New Roman" charset="0"/>
              </a:rPr>
              <a:t>Outline</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a:xfrm>
            <a:off x="677334" y="1779589"/>
            <a:ext cx="8596668" cy="3880773"/>
          </a:xfrm>
        </p:spPr>
        <p:txBody>
          <a:bodyPr>
            <a:noAutofit/>
          </a:bodyPr>
          <a:lstStyle/>
          <a:p>
            <a:r>
              <a:rPr lang="en-US" sz="3000" dirty="0" smtClean="0">
                <a:latin typeface="Times New Roman" charset="0"/>
                <a:ea typeface="Times New Roman" charset="0"/>
                <a:cs typeface="Times New Roman" charset="0"/>
              </a:rPr>
              <a:t>Introduction</a:t>
            </a:r>
          </a:p>
          <a:p>
            <a:endParaRPr lang="en-US" sz="3000" dirty="0">
              <a:latin typeface="Times New Roman" charset="0"/>
              <a:ea typeface="Times New Roman" charset="0"/>
              <a:cs typeface="Times New Roman" charset="0"/>
            </a:endParaRPr>
          </a:p>
          <a:p>
            <a:r>
              <a:rPr lang="en-US" sz="3000" dirty="0" smtClean="0">
                <a:latin typeface="Times New Roman" charset="0"/>
                <a:ea typeface="Times New Roman" charset="0"/>
                <a:cs typeface="Times New Roman" charset="0"/>
              </a:rPr>
              <a:t>Method</a:t>
            </a:r>
          </a:p>
          <a:p>
            <a:endParaRPr lang="en-US" sz="3000" dirty="0">
              <a:latin typeface="Times New Roman" charset="0"/>
              <a:ea typeface="Times New Roman" charset="0"/>
              <a:cs typeface="Times New Roman" charset="0"/>
            </a:endParaRPr>
          </a:p>
          <a:p>
            <a:r>
              <a:rPr lang="en-US" sz="3000" dirty="0" smtClean="0">
                <a:latin typeface="Times New Roman" charset="0"/>
                <a:ea typeface="Times New Roman" charset="0"/>
                <a:cs typeface="Times New Roman" charset="0"/>
              </a:rPr>
              <a:t>Application</a:t>
            </a:r>
          </a:p>
          <a:p>
            <a:endParaRPr lang="en-US" sz="3000" dirty="0">
              <a:latin typeface="Times New Roman" charset="0"/>
              <a:ea typeface="Times New Roman" charset="0"/>
              <a:cs typeface="Times New Roman" charset="0"/>
            </a:endParaRPr>
          </a:p>
          <a:p>
            <a:r>
              <a:rPr lang="en-US" sz="3000" dirty="0" smtClean="0">
                <a:latin typeface="Times New Roman" charset="0"/>
                <a:ea typeface="Times New Roman" charset="0"/>
                <a:cs typeface="Times New Roman" charset="0"/>
              </a:rPr>
              <a:t>Summary</a:t>
            </a:r>
            <a:endParaRPr lang="en-US" sz="3000" dirty="0" smtClean="0">
              <a:latin typeface="Times New Roman" charset="0"/>
              <a:ea typeface="Times New Roman" charset="0"/>
              <a:cs typeface="Times New Roman" charset="0"/>
            </a:endParaRPr>
          </a:p>
        </p:txBody>
      </p:sp>
    </p:spTree>
    <p:extLst>
      <p:ext uri="{BB962C8B-B14F-4D97-AF65-F5344CB8AC3E}">
        <p14:creationId xmlns:p14="http://schemas.microsoft.com/office/powerpoint/2010/main" val="11880033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Times New Roman" charset="0"/>
                <a:ea typeface="Times New Roman" charset="0"/>
                <a:cs typeface="Times New Roman" charset="0"/>
              </a:rPr>
              <a:t>Metric MDS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000" dirty="0" smtClean="0">
                    <a:latin typeface="Times New Roman" charset="0"/>
                    <a:ea typeface="Times New Roman" charset="0"/>
                    <a:cs typeface="Times New Roman" charset="0"/>
                  </a:rPr>
                  <a:t>Metric MDS finds configuration points </a:t>
                </a:r>
                <a14:m>
                  <m:oMath xmlns:m="http://schemas.openxmlformats.org/officeDocument/2006/math">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𝑍</m:t>
                        </m:r>
                      </m:e>
                      <m:sub>
                        <m:r>
                          <a:rPr lang="en-US" sz="2000" i="1">
                            <a:latin typeface="Cambria Math" charset="0"/>
                            <a:ea typeface="Times New Roman" charset="0"/>
                            <a:cs typeface="Times New Roman" charset="0"/>
                          </a:rPr>
                          <m:t>𝑖</m:t>
                        </m:r>
                      </m:sub>
                    </m:sSub>
                    <m:r>
                      <a:rPr lang="en-US" sz="2000" i="1">
                        <a:latin typeface="Cambria Math" charset="0"/>
                        <a:ea typeface="Times New Roman" charset="0"/>
                        <a:cs typeface="Times New Roman" charset="0"/>
                      </a:rPr>
                      <m:t>}</m:t>
                    </m:r>
                  </m:oMath>
                </a14:m>
                <a:r>
                  <a:rPr lang="en-US" sz="2000" dirty="0">
                    <a:latin typeface="Times New Roman" charset="0"/>
                    <a:ea typeface="Times New Roman" charset="0"/>
                    <a:cs typeface="Times New Roman" charset="0"/>
                  </a:rPr>
                  <a:t> </a:t>
                </a:r>
                <a:r>
                  <a:rPr lang="en-US" sz="2000" dirty="0" smtClean="0">
                    <a:latin typeface="Times New Roman" charset="0"/>
                    <a:ea typeface="Times New Roman" charset="0"/>
                    <a:cs typeface="Times New Roman" charset="0"/>
                  </a:rPr>
                  <a:t>in a </a:t>
                </a:r>
                <a14:m>
                  <m:oMath xmlns:m="http://schemas.openxmlformats.org/officeDocument/2006/math">
                    <m:r>
                      <a:rPr lang="en-US" sz="2000" i="1" dirty="0">
                        <a:latin typeface="Cambria Math" charset="0"/>
                        <a:ea typeface="Times New Roman" charset="0"/>
                        <a:cs typeface="Times New Roman" charset="0"/>
                      </a:rPr>
                      <m:t>𝑝</m:t>
                    </m:r>
                  </m:oMath>
                </a14:m>
                <a:r>
                  <a:rPr lang="en-US" sz="2000" dirty="0" smtClean="0">
                    <a:latin typeface="Times New Roman" charset="0"/>
                    <a:ea typeface="Times New Roman" charset="0"/>
                    <a:cs typeface="Times New Roman" charset="0"/>
                  </a:rPr>
                  <a:t>-dimensional space with distance </a:t>
                </a:r>
                <a14:m>
                  <m:oMath xmlns:m="http://schemas.openxmlformats.org/officeDocument/2006/math">
                    <m:sSub>
                      <m:sSubPr>
                        <m:ctrlPr>
                          <a:rPr lang="en-US" sz="2000" i="1">
                            <a:latin typeface="Cambria Math" charset="0"/>
                            <a:ea typeface="Times New Roman" charset="0"/>
                            <a:cs typeface="Times New Roman" charset="0"/>
                          </a:rPr>
                        </m:ctrlPr>
                      </m:sSubPr>
                      <m:e>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𝑑</m:t>
                            </m:r>
                          </m:e>
                        </m:acc>
                      </m:e>
                      <m:sub>
                        <m:r>
                          <a:rPr lang="en-US" sz="2000" i="1">
                            <a:latin typeface="Cambria Math" charset="0"/>
                            <a:ea typeface="Times New Roman" charset="0"/>
                            <a:cs typeface="Times New Roman" charset="0"/>
                          </a:rPr>
                          <m:t>𝑖𝑗</m:t>
                        </m:r>
                      </m:sub>
                    </m:sSub>
                  </m:oMath>
                </a14:m>
                <a:r>
                  <a:rPr lang="en-US" sz="2000" dirty="0" smtClean="0">
                    <a:latin typeface="Times New Roman" charset="0"/>
                    <a:ea typeface="Times New Roman" charset="0"/>
                    <a:cs typeface="Times New Roman" charset="0"/>
                  </a:rPr>
                  <a:t> matching </a:t>
                </a:r>
                <a14:m>
                  <m:oMath xmlns:m="http://schemas.openxmlformats.org/officeDocument/2006/math">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𝑑</m:t>
                        </m:r>
                      </m:e>
                      <m:sub>
                        <m:r>
                          <a:rPr lang="en-US" sz="2000" i="1">
                            <a:latin typeface="Cambria Math" charset="0"/>
                            <a:ea typeface="Times New Roman" charset="0"/>
                            <a:cs typeface="Times New Roman" charset="0"/>
                          </a:rPr>
                          <m:t>𝑖𝑗</m:t>
                        </m:r>
                      </m:sub>
                    </m:sSub>
                  </m:oMath>
                </a14:m>
                <a:r>
                  <a:rPr lang="en-US" sz="2000" dirty="0" smtClean="0">
                    <a:latin typeface="Times New Roman" charset="0"/>
                    <a:ea typeface="Times New Roman" charset="0"/>
                    <a:cs typeface="Times New Roman" charset="0"/>
                  </a:rPr>
                  <a:t> as close as possible by minimizing a loss function called “</a:t>
                </a:r>
                <a:r>
                  <a:rPr lang="en-US" sz="2000" b="1" dirty="0" smtClean="0">
                    <a:latin typeface="Times New Roman" charset="0"/>
                    <a:ea typeface="Times New Roman" charset="0"/>
                    <a:cs typeface="Times New Roman" charset="0"/>
                  </a:rPr>
                  <a:t>Stress”</a:t>
                </a:r>
                <a:r>
                  <a:rPr lang="en-US" sz="2000" dirty="0" smtClean="0">
                    <a:latin typeface="Times New Roman" charset="0"/>
                    <a:ea typeface="Times New Roman" charset="0"/>
                    <a:cs typeface="Times New Roman" charset="0"/>
                  </a:rPr>
                  <a:t>, which is a residual sum of squares:</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Times New Roman" charset="0"/>
                          <a:cs typeface="Times New Roman" charset="0"/>
                        </a:rPr>
                        <m:t>𝑆𝑡𝑟𝑒𝑠𝑠</m:t>
                      </m:r>
                      <m:r>
                        <a:rPr lang="en-US" sz="2000" b="0" i="1" smtClean="0">
                          <a:latin typeface="Cambria Math" charset="0"/>
                          <a:ea typeface="Times New Roman" charset="0"/>
                          <a:cs typeface="Times New Roman" charset="0"/>
                        </a:rPr>
                        <m:t>=</m:t>
                      </m:r>
                      <m:rad>
                        <m:radPr>
                          <m:degHide m:val="on"/>
                          <m:ctrlPr>
                            <a:rPr lang="en-US" sz="2000" b="0" i="1" smtClean="0">
                              <a:latin typeface="Cambria Math" charset="0"/>
                              <a:ea typeface="Times New Roman" charset="0"/>
                              <a:cs typeface="Times New Roman" charset="0"/>
                            </a:rPr>
                          </m:ctrlPr>
                        </m:radPr>
                        <m:deg/>
                        <m:e>
                          <m:f>
                            <m:fPr>
                              <m:ctrlPr>
                                <a:rPr lang="mr-IN" sz="2000" b="0" i="1" smtClean="0">
                                  <a:latin typeface="Cambria Math" charset="0"/>
                                  <a:ea typeface="Times New Roman" charset="0"/>
                                  <a:cs typeface="Times New Roman" charset="0"/>
                                </a:rPr>
                              </m:ctrlPr>
                            </m:fPr>
                            <m:num>
                              <m:nary>
                                <m:naryPr>
                                  <m:chr m:val="∑"/>
                                  <m:limLoc m:val="subSup"/>
                                  <m:supHide m:val="on"/>
                                  <m:ctrlPr>
                                    <a:rPr lang="mr-IN" sz="2000" b="0" i="1" smtClean="0">
                                      <a:latin typeface="Cambria Math" charset="0"/>
                                      <a:ea typeface="Times New Roman" charset="0"/>
                                      <a:cs typeface="Times New Roman" charset="0"/>
                                    </a:rPr>
                                  </m:ctrlPr>
                                </m:naryPr>
                                <m:sub>
                                  <m:r>
                                    <m:rPr>
                                      <m:brk m:alnAt="9"/>
                                    </m:rPr>
                                    <a:rPr lang="en-US" sz="2000" b="0" i="1" smtClean="0">
                                      <a:latin typeface="Cambria Math" charset="0"/>
                                      <a:ea typeface="Times New Roman" charset="0"/>
                                      <a:cs typeface="Times New Roman" charset="0"/>
                                    </a:rPr>
                                    <m:t>𝑖</m:t>
                                  </m:r>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𝑗</m:t>
                                  </m:r>
                                </m:sub>
                                <m:sup/>
                                <m:e>
                                  <m:sSup>
                                    <m:sSupPr>
                                      <m:ctrlPr>
                                        <a:rPr lang="mr-IN" sz="2000" b="0" i="1" smtClean="0">
                                          <a:latin typeface="Cambria Math" charset="0"/>
                                          <a:ea typeface="Times New Roman" charset="0"/>
                                          <a:cs typeface="Times New Roman" charset="0"/>
                                        </a:rPr>
                                      </m:ctrlPr>
                                    </m:sSupPr>
                                    <m:e>
                                      <m:r>
                                        <a:rPr lang="en-US" sz="2000" b="0" i="1" smtClean="0">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𝑑</m:t>
                                          </m:r>
                                        </m:e>
                                        <m:sub>
                                          <m:r>
                                            <a:rPr lang="en-US" sz="2000" i="1">
                                              <a:latin typeface="Cambria Math" charset="0"/>
                                              <a:ea typeface="Times New Roman" charset="0"/>
                                              <a:cs typeface="Times New Roman" charset="0"/>
                                            </a:rPr>
                                            <m:t>𝑖𝑗</m:t>
                                          </m:r>
                                        </m:sub>
                                      </m:sSub>
                                      <m:r>
                                        <a:rPr lang="en-US" sz="2000" b="0" i="1" smtClean="0">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𝑑</m:t>
                                              </m:r>
                                            </m:e>
                                          </m:acc>
                                        </m:e>
                                        <m:sub>
                                          <m:r>
                                            <a:rPr lang="en-US" sz="2000" i="1">
                                              <a:latin typeface="Cambria Math" charset="0"/>
                                              <a:ea typeface="Times New Roman" charset="0"/>
                                              <a:cs typeface="Times New Roman" charset="0"/>
                                            </a:rPr>
                                            <m:t>𝑖𝑗</m:t>
                                          </m:r>
                                        </m:sub>
                                      </m:sSub>
                                      <m:r>
                                        <a:rPr lang="en-US" sz="2000" b="0" i="1" smtClean="0">
                                          <a:latin typeface="Cambria Math" charset="0"/>
                                          <a:ea typeface="Times New Roman" charset="0"/>
                                          <a:cs typeface="Times New Roman" charset="0"/>
                                        </a:rPr>
                                        <m:t>)</m:t>
                                      </m:r>
                                    </m:e>
                                    <m:sup>
                                      <m:r>
                                        <a:rPr lang="en-US" sz="2000" b="0" i="1" smtClean="0">
                                          <a:latin typeface="Cambria Math" charset="0"/>
                                          <a:ea typeface="Times New Roman" charset="0"/>
                                          <a:cs typeface="Times New Roman" charset="0"/>
                                        </a:rPr>
                                        <m:t>2</m:t>
                                      </m:r>
                                    </m:sup>
                                  </m:sSup>
                                </m:e>
                              </m:nary>
                            </m:num>
                            <m:den>
                              <m:nary>
                                <m:naryPr>
                                  <m:chr m:val="∑"/>
                                  <m:limLoc m:val="subSup"/>
                                  <m:supHide m:val="on"/>
                                  <m:ctrlPr>
                                    <a:rPr lang="mr-IN" sz="2000" b="0" i="1" smtClean="0">
                                      <a:latin typeface="Cambria Math" charset="0"/>
                                      <a:ea typeface="Times New Roman" charset="0"/>
                                      <a:cs typeface="Times New Roman" charset="0"/>
                                    </a:rPr>
                                  </m:ctrlPr>
                                </m:naryPr>
                                <m:sub>
                                  <m:r>
                                    <m:rPr>
                                      <m:brk m:alnAt="9"/>
                                    </m:rPr>
                                    <a:rPr lang="en-US" sz="2000" b="0" i="1" smtClean="0">
                                      <a:latin typeface="Cambria Math" charset="0"/>
                                      <a:ea typeface="Times New Roman" charset="0"/>
                                      <a:cs typeface="Times New Roman" charset="0"/>
                                    </a:rPr>
                                    <m:t>𝑖</m:t>
                                  </m:r>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𝑗</m:t>
                                  </m:r>
                                </m:sub>
                                <m:sup/>
                                <m:e>
                                  <m:sSup>
                                    <m:sSupPr>
                                      <m:ctrlPr>
                                        <a:rPr lang="mr-IN" sz="2000" b="0" i="1" smtClean="0">
                                          <a:latin typeface="Cambria Math" charset="0"/>
                                          <a:ea typeface="Times New Roman" charset="0"/>
                                          <a:cs typeface="Times New Roman" charset="0"/>
                                        </a:rPr>
                                      </m:ctrlPr>
                                    </m:sSupPr>
                                    <m:e>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𝑑</m:t>
                                          </m:r>
                                        </m:e>
                                        <m:sub>
                                          <m:r>
                                            <a:rPr lang="en-US" sz="2000" i="1">
                                              <a:latin typeface="Cambria Math" charset="0"/>
                                              <a:ea typeface="Times New Roman" charset="0"/>
                                              <a:cs typeface="Times New Roman" charset="0"/>
                                            </a:rPr>
                                            <m:t>𝑖𝑗</m:t>
                                          </m:r>
                                        </m:sub>
                                      </m:sSub>
                                    </m:e>
                                    <m:sup>
                                      <m:r>
                                        <a:rPr lang="en-US" sz="2000" b="0" i="1" smtClean="0">
                                          <a:latin typeface="Cambria Math" charset="0"/>
                                          <a:ea typeface="Times New Roman" charset="0"/>
                                          <a:cs typeface="Times New Roman" charset="0"/>
                                        </a:rPr>
                                        <m:t>2</m:t>
                                      </m:r>
                                    </m:sup>
                                  </m:sSup>
                                </m:e>
                              </m:nary>
                            </m:den>
                          </m:f>
                        </m:e>
                      </m:rad>
                    </m:oMath>
                  </m:oMathPara>
                </a14:m>
                <a:endParaRPr lang="en-US" sz="2000" dirty="0" smtClean="0">
                  <a:latin typeface="Times New Roman" charset="0"/>
                  <a:ea typeface="Times New Roman" charset="0"/>
                  <a:cs typeface="Times New Roman" charset="0"/>
                </a:endParaRPr>
              </a:p>
              <a:p>
                <a:r>
                  <a:rPr lang="en-US" sz="2000" dirty="0" smtClean="0">
                    <a:latin typeface="Times New Roman" charset="0"/>
                    <a:ea typeface="Times New Roman" charset="0"/>
                    <a:cs typeface="Times New Roman" charset="0"/>
                  </a:rPr>
                  <a:t>This optimization </a:t>
                </a:r>
                <a:r>
                  <a:rPr lang="en-US" sz="2000" dirty="0">
                    <a:latin typeface="Times New Roman" charset="0"/>
                    <a:ea typeface="Times New Roman" charset="0"/>
                    <a:cs typeface="Times New Roman" charset="0"/>
                  </a:rPr>
                  <a:t>process minimizing stress </a:t>
                </a:r>
                <a:r>
                  <a:rPr lang="en-US" sz="2000" dirty="0" smtClean="0">
                    <a:latin typeface="Times New Roman" charset="0"/>
                    <a:ea typeface="Times New Roman" charset="0"/>
                    <a:cs typeface="Times New Roman" charset="0"/>
                  </a:rPr>
                  <a:t>function is </a:t>
                </a:r>
                <a:r>
                  <a:rPr lang="en-US" sz="2000" dirty="0">
                    <a:latin typeface="Times New Roman" charset="0"/>
                    <a:ea typeface="Times New Roman" charset="0"/>
                    <a:cs typeface="Times New Roman" charset="0"/>
                  </a:rPr>
                  <a:t>solved by iterative algorithms.</a:t>
                </a:r>
                <a:r>
                  <a:rPr lang="en-US" sz="2000" dirty="0" smtClean="0">
                    <a:latin typeface="Times New Roman" charset="0"/>
                    <a:ea typeface="Times New Roman" charset="0"/>
                    <a:cs typeface="Times New Roman" charset="0"/>
                  </a:rPr>
                  <a:t> </a:t>
                </a:r>
              </a:p>
              <a:p>
                <a:r>
                  <a:rPr lang="en-US" sz="2000" dirty="0" smtClean="0">
                    <a:latin typeface="Times New Roman" charset="0"/>
                    <a:ea typeface="Times New Roman" charset="0"/>
                    <a:cs typeface="Times New Roman" charset="0"/>
                  </a:rPr>
                  <a:t>In our case, the MDS input distances are the estimates </a:t>
                </a:r>
                <a14:m>
                  <m:oMath xmlns:m="http://schemas.openxmlformats.org/officeDocument/2006/math">
                    <m:sSup>
                      <m:sSupPr>
                        <m:ctrlPr>
                          <a:rPr lang="en-US" sz="2000" i="1">
                            <a:latin typeface="Cambria Math" charset="0"/>
                            <a:ea typeface="Times New Roman" charset="0"/>
                            <a:cs typeface="Times New Roman" charset="0"/>
                          </a:rPr>
                        </m:ctrlPr>
                      </m:sSupPr>
                      <m:e>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𝐷</m:t>
                            </m:r>
                          </m:e>
                        </m:acc>
                      </m:e>
                      <m: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𝐾</m:t>
                            </m:r>
                          </m:e>
                        </m:d>
                      </m:sup>
                    </m:s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𝑖</m:t>
                        </m:r>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𝑗</m:t>
                        </m:r>
                      </m:e>
                    </m:d>
                  </m:oMath>
                </a14:m>
                <a:r>
                  <a:rPr lang="en-US" sz="2000" dirty="0" smtClean="0">
                    <a:latin typeface="Times New Roman" charset="0"/>
                    <a:ea typeface="Times New Roman" charset="0"/>
                    <a:cs typeface="Times New Roman" charset="0"/>
                  </a:rPr>
                  <a:t> of the proposed distances </a:t>
                </a:r>
                <a14:m>
                  <m:oMath xmlns:m="http://schemas.openxmlformats.org/officeDocument/2006/math">
                    <m:sSup>
                      <m:sSupPr>
                        <m:ctrlPr>
                          <a:rPr lang="en-US" sz="2000" i="1">
                            <a:latin typeface="Cambria Math" charset="0"/>
                            <a:ea typeface="Times New Roman" charset="0"/>
                            <a:cs typeface="Times New Roman" charset="0"/>
                          </a:rPr>
                        </m:ctrlPr>
                      </m:sSupPr>
                      <m:e>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𝐷</m:t>
                            </m:r>
                          </m:e>
                        </m:acc>
                      </m:e>
                      <m:sup>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m:t>
                        </m:r>
                      </m:sup>
                    </m:s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𝑖</m:t>
                        </m:r>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𝑗</m:t>
                        </m:r>
                      </m:e>
                    </m:d>
                  </m:oMath>
                </a14:m>
                <a:r>
                  <a:rPr lang="en-US" sz="2000" dirty="0" smtClean="0">
                    <a:latin typeface="Times New Roman" charset="0"/>
                    <a:ea typeface="Times New Roman" charset="0"/>
                    <a:cs typeface="Times New Roman" charset="0"/>
                  </a:rPr>
                  <a:t>.</a:t>
                </a:r>
                <a:endParaRPr lang="en-US" sz="2000" dirty="0">
                  <a:latin typeface="Times New Roman" charset="0"/>
                  <a:ea typeface="Times New Roman" charset="0"/>
                  <a:cs typeface="Times New Roman" charset="0"/>
                </a:endParaRPr>
              </a:p>
              <a:p>
                <a:pPr marL="0" indent="0">
                  <a:buNone/>
                </a:pPr>
                <a:endParaRPr lang="en-US" sz="2000" dirty="0" smtClean="0">
                  <a:latin typeface="Times New Roman" charset="0"/>
                  <a:ea typeface="Times New Roman" charset="0"/>
                  <a:cs typeface="Times New Roman"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84" t="-785"/>
                </a:stretch>
              </a:blipFill>
            </p:spPr>
            <p:txBody>
              <a:bodyPr/>
              <a:lstStyle/>
              <a:p>
                <a:r>
                  <a:rPr lang="en-US">
                    <a:noFill/>
                  </a:rPr>
                  <a:t> </a:t>
                </a:r>
              </a:p>
            </p:txBody>
          </p:sp>
        </mc:Fallback>
      </mc:AlternateContent>
    </p:spTree>
    <p:extLst>
      <p:ext uri="{BB962C8B-B14F-4D97-AF65-F5344CB8AC3E}">
        <p14:creationId xmlns:p14="http://schemas.microsoft.com/office/powerpoint/2010/main" val="21234806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charset="0"/>
                <a:ea typeface="Times New Roman" charset="0"/>
                <a:cs typeface="Times New Roman" charset="0"/>
              </a:rPr>
              <a:t>K-means </a:t>
            </a:r>
            <a:r>
              <a:rPr lang="en-US" b="1" dirty="0" smtClean="0">
                <a:solidFill>
                  <a:schemeClr val="tx1"/>
                </a:solidFill>
                <a:latin typeface="Times New Roman" charset="0"/>
                <a:ea typeface="Times New Roman" charset="0"/>
                <a:cs typeface="Times New Roman" charset="0"/>
              </a:rPr>
              <a:t>clustering </a:t>
            </a:r>
            <a:r>
              <a:rPr lang="en-US" b="1" dirty="0">
                <a:solidFill>
                  <a:schemeClr val="tx1"/>
                </a:solidFill>
                <a:latin typeface="Times New Roman" charset="0"/>
                <a:ea typeface="Times New Roman" charset="0"/>
                <a:cs typeface="Times New Roman" charset="0"/>
              </a:rPr>
              <a:t>m</a:t>
            </a:r>
            <a:r>
              <a:rPr lang="en-US" b="1" dirty="0" smtClean="0">
                <a:solidFill>
                  <a:schemeClr val="tx1"/>
                </a:solidFill>
                <a:latin typeface="Times New Roman" charset="0"/>
                <a:ea typeface="Times New Roman" charset="0"/>
                <a:cs typeface="Times New Roman" charset="0"/>
              </a:rPr>
              <a:t>ethod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sz="2000" dirty="0" smtClean="0">
                    <a:latin typeface="Times New Roman" charset="0"/>
                    <a:ea typeface="Times New Roman" charset="0"/>
                    <a:cs typeface="Times New Roman" charset="0"/>
                  </a:rPr>
                  <a:t>Obtain the feature information of the curves</a:t>
                </a:r>
              </a:p>
              <a:p>
                <a:pPr lvl="1"/>
                <a:r>
                  <a:rPr lang="en-US" sz="2000" dirty="0" smtClean="0">
                    <a:latin typeface="Times New Roman" charset="0"/>
                    <a:ea typeface="Times New Roman" charset="0"/>
                    <a:cs typeface="Times New Roman" charset="0"/>
                  </a:rPr>
                  <a:t>i.e. MDS results </a:t>
                </a:r>
                <a:r>
                  <a:rPr lang="en-US" sz="2000" dirty="0" smtClean="0">
                    <a:latin typeface="Times New Roman" charset="0"/>
                    <a:ea typeface="Times New Roman" charset="0"/>
                    <a:cs typeface="Times New Roman" charset="0"/>
                  </a:rPr>
                  <a:t>(FPC scores/B-spline coefficients)</a:t>
                </a:r>
                <a:endParaRPr lang="en-US" sz="2000" dirty="0" smtClean="0">
                  <a:latin typeface="Times New Roman" charset="0"/>
                  <a:ea typeface="Times New Roman" charset="0"/>
                  <a:cs typeface="Times New Roman" charset="0"/>
                </a:endParaRPr>
              </a:p>
              <a:p>
                <a:r>
                  <a:rPr lang="en-US" sz="2000" dirty="0" smtClean="0">
                    <a:latin typeface="Times New Roman" charset="0"/>
                    <a:ea typeface="Times New Roman" charset="0"/>
                    <a:cs typeface="Times New Roman" charset="0"/>
                  </a:rPr>
                  <a:t>Apply K-means algorithm on the feature information:</a:t>
                </a:r>
              </a:p>
              <a:p>
                <a:pPr lvl="1"/>
                <a:r>
                  <a:rPr lang="en-US" sz="2000" dirty="0" smtClean="0">
                    <a:latin typeface="Times New Roman" charset="0"/>
                    <a:ea typeface="Times New Roman" charset="0"/>
                    <a:cs typeface="Times New Roman" charset="0"/>
                  </a:rPr>
                  <a:t>Search </a:t>
                </a:r>
                <a:r>
                  <a:rPr lang="en-US" sz="2000" dirty="0">
                    <a:latin typeface="Times New Roman" charset="0"/>
                    <a:ea typeface="Times New Roman" charset="0"/>
                    <a:cs typeface="Times New Roman" charset="0"/>
                  </a:rPr>
                  <a:t>for </a:t>
                </a:r>
                <a14:m>
                  <m:oMath xmlns:m="http://schemas.openxmlformats.org/officeDocument/2006/math">
                    <m:r>
                      <a:rPr lang="en-US" sz="2000" i="1" dirty="0">
                        <a:latin typeface="Cambria Math" charset="0"/>
                        <a:ea typeface="Times New Roman" charset="0"/>
                        <a:cs typeface="Times New Roman" charset="0"/>
                      </a:rPr>
                      <m:t>𝐾</m:t>
                    </m:r>
                  </m:oMath>
                </a14:m>
                <a:r>
                  <a:rPr lang="en-US" sz="2000" dirty="0">
                    <a:latin typeface="Times New Roman" charset="0"/>
                    <a:ea typeface="Times New Roman" charset="0"/>
                    <a:cs typeface="Times New Roman" charset="0"/>
                  </a:rPr>
                  <a:t> partitions, </a:t>
                </a:r>
                <a14:m>
                  <m:oMath xmlns:m="http://schemas.openxmlformats.org/officeDocument/2006/math">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𝐶</m:t>
                        </m:r>
                      </m:e>
                      <m:sub>
                        <m:r>
                          <a:rPr lang="en-US" sz="2000" i="1">
                            <a:latin typeface="Cambria Math" charset="0"/>
                            <a:ea typeface="Times New Roman" charset="0"/>
                            <a:cs typeface="Times New Roman" charset="0"/>
                          </a:rPr>
                          <m:t>1</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𝐶</m:t>
                        </m:r>
                      </m:e>
                      <m:sub>
                        <m:r>
                          <a:rPr lang="en-US" sz="2000" i="1">
                            <a:latin typeface="Cambria Math" charset="0"/>
                            <a:ea typeface="Times New Roman" charset="0"/>
                            <a:cs typeface="Times New Roman" charset="0"/>
                          </a:rPr>
                          <m:t>2</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𝐶</m:t>
                        </m:r>
                      </m:e>
                      <m:sub>
                        <m:r>
                          <a:rPr lang="en-US" sz="2000" i="1">
                            <a:latin typeface="Cambria Math" charset="0"/>
                            <a:ea typeface="Times New Roman" charset="0"/>
                            <a:cs typeface="Times New Roman" charset="0"/>
                          </a:rPr>
                          <m:t>𝐾</m:t>
                        </m:r>
                      </m:sub>
                    </m:sSub>
                    <m:r>
                      <a:rPr lang="en-US" sz="2000" i="1">
                        <a:latin typeface="Cambria Math" charset="0"/>
                        <a:ea typeface="Times New Roman" charset="0"/>
                        <a:cs typeface="Times New Roman" charset="0"/>
                      </a:rPr>
                      <m:t>}</m:t>
                    </m:r>
                  </m:oMath>
                </a14:m>
                <a:r>
                  <a:rPr lang="en-US" sz="2000" dirty="0">
                    <a:latin typeface="Times New Roman" charset="0"/>
                    <a:ea typeface="Times New Roman" charset="0"/>
                    <a:cs typeface="Times New Roman" charset="0"/>
                  </a:rPr>
                  <a:t>, with center vectors </a:t>
                </a:r>
                <a14:m>
                  <m:oMath xmlns:m="http://schemas.openxmlformats.org/officeDocument/2006/math">
                    <m:d>
                      <m:dPr>
                        <m:begChr m:val="{"/>
                        <m:endChr m:val="}"/>
                        <m:ctrlPr>
                          <a:rPr lang="en-US" sz="2000" i="1">
                            <a:latin typeface="Cambria Math" charset="0"/>
                            <a:ea typeface="Times New Roman" charset="0"/>
                            <a:cs typeface="Times New Roman" charset="0"/>
                          </a:rPr>
                        </m:ctrlPr>
                      </m:dPr>
                      <m:e>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𝑐</m:t>
                            </m:r>
                          </m:e>
                          <m:sub>
                            <m:r>
                              <a:rPr lang="en-US" sz="2000" i="1">
                                <a:latin typeface="Cambria Math" charset="0"/>
                                <a:ea typeface="Times New Roman" charset="0"/>
                                <a:cs typeface="Times New Roman" charset="0"/>
                              </a:rPr>
                              <m:t>1</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𝑐</m:t>
                            </m:r>
                          </m:e>
                          <m:sub>
                            <m:r>
                              <a:rPr lang="en-US" sz="2000" i="1">
                                <a:latin typeface="Cambria Math" charset="0"/>
                                <a:ea typeface="Times New Roman" charset="0"/>
                                <a:cs typeface="Times New Roman" charset="0"/>
                              </a:rPr>
                              <m:t>2</m:t>
                            </m:r>
                          </m:sub>
                        </m:sSub>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𝑐</m:t>
                            </m:r>
                          </m:e>
                          <m:sub>
                            <m:r>
                              <a:rPr lang="en-US" sz="2000" i="1">
                                <a:latin typeface="Cambria Math" charset="0"/>
                                <a:ea typeface="Times New Roman" charset="0"/>
                                <a:cs typeface="Times New Roman" charset="0"/>
                              </a:rPr>
                              <m:t>𝐾</m:t>
                            </m:r>
                          </m:sub>
                        </m:sSub>
                      </m:e>
                    </m:d>
                  </m:oMath>
                </a14:m>
                <a:r>
                  <a:rPr lang="en-US" sz="2000" dirty="0">
                    <a:latin typeface="Times New Roman" charset="0"/>
                    <a:ea typeface="Times New Roman" charset="0"/>
                    <a:cs typeface="Times New Roman" charset="0"/>
                  </a:rPr>
                  <a:t> which </a:t>
                </a:r>
                <a:r>
                  <a:rPr lang="en-US" sz="2000" dirty="0" smtClean="0">
                    <a:latin typeface="Times New Roman" charset="0"/>
                    <a:ea typeface="Times New Roman" charset="0"/>
                    <a:cs typeface="Times New Roman" charset="0"/>
                  </a:rPr>
                  <a:t>minimize</a:t>
                </a:r>
              </a:p>
              <a:p>
                <a:pPr marL="457200" lvl="1" indent="0" algn="ctr">
                  <a:buNone/>
                </a:pPr>
                <a14:m>
                  <m:oMath xmlns:m="http://schemas.openxmlformats.org/officeDocument/2006/math">
                    <m:f>
                      <m:fPr>
                        <m:ctrlPr>
                          <a:rPr lang="mr-IN" sz="2000" i="1" smtClean="0">
                            <a:latin typeface="Cambria Math" charset="0"/>
                            <a:ea typeface="Times New Roman" charset="0"/>
                            <a:cs typeface="Times New Roman" charset="0"/>
                          </a:rPr>
                        </m:ctrlPr>
                      </m:fPr>
                      <m:num>
                        <m:r>
                          <a:rPr lang="en-US" sz="2000" b="0" i="1" smtClean="0">
                            <a:latin typeface="Cambria Math" charset="0"/>
                            <a:ea typeface="Times New Roman" charset="0"/>
                            <a:cs typeface="Times New Roman" charset="0"/>
                          </a:rPr>
                          <m:t>1</m:t>
                        </m:r>
                      </m:num>
                      <m:den>
                        <m:r>
                          <a:rPr lang="en-US" sz="2000" b="0" i="1" smtClean="0">
                            <a:latin typeface="Cambria Math" charset="0"/>
                            <a:ea typeface="Times New Roman" charset="0"/>
                            <a:cs typeface="Times New Roman" charset="0"/>
                          </a:rPr>
                          <m:t>𝑛</m:t>
                        </m:r>
                      </m:den>
                    </m:f>
                    <m:nary>
                      <m:naryPr>
                        <m:chr m:val="∑"/>
                        <m:ctrlPr>
                          <a:rPr lang="is-IS" sz="2000" i="1" smtClean="0">
                            <a:latin typeface="Cambria Math" charset="0"/>
                            <a:ea typeface="Times New Roman" charset="0"/>
                            <a:cs typeface="Times New Roman" charset="0"/>
                          </a:rPr>
                        </m:ctrlPr>
                      </m:naryPr>
                      <m:sub>
                        <m:r>
                          <m:rPr>
                            <m:brk m:alnAt="23"/>
                          </m:rPr>
                          <a:rPr lang="en-US" sz="2000" b="0" i="1" smtClean="0">
                            <a:latin typeface="Cambria Math" charset="0"/>
                            <a:ea typeface="Times New Roman" charset="0"/>
                            <a:cs typeface="Times New Roman" charset="0"/>
                          </a:rPr>
                          <m:t>𝑗</m:t>
                        </m:r>
                        <m:r>
                          <a:rPr lang="en-US" sz="2000" b="0" i="1" smtClean="0">
                            <a:latin typeface="Cambria Math" charset="0"/>
                            <a:ea typeface="Times New Roman" charset="0"/>
                            <a:cs typeface="Times New Roman" charset="0"/>
                          </a:rPr>
                          <m:t>=1</m:t>
                        </m:r>
                      </m:sub>
                      <m:sup>
                        <m:r>
                          <a:rPr lang="en-US" sz="2000" b="0" i="1" smtClean="0">
                            <a:latin typeface="Cambria Math" charset="0"/>
                            <a:ea typeface="Times New Roman" charset="0"/>
                            <a:cs typeface="Times New Roman" charset="0"/>
                          </a:rPr>
                          <m:t>𝑘</m:t>
                        </m:r>
                      </m:sup>
                      <m:e>
                        <m:nary>
                          <m:naryPr>
                            <m:chr m:val="∑"/>
                            <m:supHide m:val="on"/>
                            <m:ctrlPr>
                              <a:rPr lang="is-IS" sz="2000" i="1" smtClean="0">
                                <a:latin typeface="Cambria Math" charset="0"/>
                                <a:ea typeface="Times New Roman" charset="0"/>
                                <a:cs typeface="Times New Roman" charset="0"/>
                              </a:rPr>
                            </m:ctrlPr>
                          </m:naryPr>
                          <m:sub>
                            <m:sSub>
                              <m:sSubPr>
                                <m:ctrlPr>
                                  <a:rPr lang="en-US" sz="2000" i="1" smtClean="0">
                                    <a:latin typeface="Cambria Math" charset="0"/>
                                    <a:ea typeface="Times New Roman" charset="0"/>
                                    <a:cs typeface="Times New Roman" charset="0"/>
                                  </a:rPr>
                                </m:ctrlPr>
                              </m:sSubPr>
                              <m:e>
                                <m:acc>
                                  <m:accPr>
                                    <m:chr m:val="̂"/>
                                    <m:ctrlPr>
                                      <a:rPr lang="en-US" sz="2000" i="1" smtClean="0">
                                        <a:latin typeface="Cambria Math" charset="0"/>
                                        <a:ea typeface="Times New Roman" charset="0"/>
                                        <a:cs typeface="Times New Roman" charset="0"/>
                                      </a:rPr>
                                    </m:ctrlPr>
                                  </m:accPr>
                                  <m:e>
                                    <m:r>
                                      <a:rPr lang="en-US" sz="2000" i="1" smtClean="0">
                                        <a:latin typeface="Cambria Math" charset="0"/>
                                        <a:ea typeface="Times New Roman" charset="0"/>
                                        <a:cs typeface="Times New Roman" charset="0"/>
                                      </a:rPr>
                                      <m:t>𝛽</m:t>
                                    </m:r>
                                  </m:e>
                                </m:acc>
                              </m:e>
                              <m:sub>
                                <m:r>
                                  <a:rPr lang="en-US" sz="2000" b="0" i="1" smtClean="0">
                                    <a:latin typeface="Cambria Math" charset="0"/>
                                    <a:ea typeface="Times New Roman" charset="0"/>
                                    <a:cs typeface="Times New Roman" charset="0"/>
                                  </a:rPr>
                                  <m:t>𝑖</m:t>
                                </m:r>
                              </m:sub>
                            </m:sSub>
                            <m:r>
                              <m:rPr>
                                <m:brk m:alnAt="7"/>
                              </m:rPr>
                              <a:rPr lang="en-US" sz="2000" i="1" smtClean="0">
                                <a:latin typeface="Cambria Math" charset="0"/>
                                <a:ea typeface="Times New Roman" charset="0"/>
                                <a:cs typeface="Times New Roman" charset="0"/>
                              </a:rPr>
                              <m:t>∈</m:t>
                            </m:r>
                            <m:sSub>
                              <m:sSubPr>
                                <m:ctrlPr>
                                  <a:rPr lang="en-US" sz="2000" i="1" smtClean="0">
                                    <a:latin typeface="Cambria Math" charset="0"/>
                                    <a:ea typeface="Times New Roman" charset="0"/>
                                    <a:cs typeface="Times New Roman" charset="0"/>
                                  </a:rPr>
                                </m:ctrlPr>
                              </m:sSubPr>
                              <m:e>
                                <m:r>
                                  <a:rPr lang="en-US" sz="2000" b="0" i="1" smtClean="0">
                                    <a:latin typeface="Cambria Math" charset="0"/>
                                    <a:ea typeface="Times New Roman" charset="0"/>
                                    <a:cs typeface="Times New Roman" charset="0"/>
                                  </a:rPr>
                                  <m:t>𝐶</m:t>
                                </m:r>
                              </m:e>
                              <m:sub>
                                <m:r>
                                  <a:rPr lang="en-US" sz="2000" b="0" i="1" smtClean="0">
                                    <a:latin typeface="Cambria Math" charset="0"/>
                                    <a:ea typeface="Times New Roman" charset="0"/>
                                    <a:cs typeface="Times New Roman" charset="0"/>
                                  </a:rPr>
                                  <m:t>𝑗</m:t>
                                </m:r>
                              </m:sub>
                            </m:sSub>
                          </m:sub>
                          <m:sup/>
                          <m:e>
                            <m:sSup>
                              <m:sSupPr>
                                <m:ctrlPr>
                                  <a:rPr lang="is-IS" sz="2000" i="1" smtClean="0">
                                    <a:latin typeface="Cambria Math" charset="0"/>
                                    <a:ea typeface="Times New Roman" charset="0"/>
                                    <a:cs typeface="Times New Roman" charset="0"/>
                                  </a:rPr>
                                </m:ctrlPr>
                              </m:sSupPr>
                              <m:e>
                                <m:d>
                                  <m:dPr>
                                    <m:begChr m:val="‖"/>
                                    <m:endChr m:val="‖"/>
                                    <m:ctrlPr>
                                      <a:rPr lang="is-IS" sz="2000" i="1" smtClean="0">
                                        <a:latin typeface="Cambria Math" charset="0"/>
                                        <a:ea typeface="Times New Roman" charset="0"/>
                                        <a:cs typeface="Times New Roman" charset="0"/>
                                      </a:rPr>
                                    </m:ctrlPr>
                                  </m:dPr>
                                  <m:e>
                                    <m:sSub>
                                      <m:sSubPr>
                                        <m:ctrlPr>
                                          <a:rPr lang="en-US" sz="2000" i="1">
                                            <a:latin typeface="Cambria Math" charset="0"/>
                                            <a:ea typeface="Times New Roman" charset="0"/>
                                            <a:cs typeface="Times New Roman" charset="0"/>
                                          </a:rPr>
                                        </m:ctrlPr>
                                      </m:sSubPr>
                                      <m:e>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𝛽</m:t>
                                            </m:r>
                                          </m:e>
                                        </m:acc>
                                      </m:e>
                                      <m:sub>
                                        <m:r>
                                          <a:rPr lang="en-US" sz="2000" i="1">
                                            <a:latin typeface="Cambria Math" charset="0"/>
                                            <a:ea typeface="Times New Roman" charset="0"/>
                                            <a:cs typeface="Times New Roman" charset="0"/>
                                          </a:rPr>
                                          <m:t>𝑖</m:t>
                                        </m:r>
                                      </m:sub>
                                    </m:sSub>
                                    <m:r>
                                      <a:rPr lang="en-US" sz="2000" b="0" i="1" smtClean="0">
                                        <a:latin typeface="Cambria Math" charset="0"/>
                                        <a:ea typeface="Times New Roman" charset="0"/>
                                        <a:cs typeface="Times New Roman" charset="0"/>
                                      </a:rPr>
                                      <m:t>−</m:t>
                                    </m:r>
                                    <m:sSub>
                                      <m:sSubPr>
                                        <m:ctrlPr>
                                          <a:rPr lang="en-US" sz="2000" b="0" i="1" smtClean="0">
                                            <a:latin typeface="Cambria Math" charset="0"/>
                                            <a:ea typeface="Times New Roman" charset="0"/>
                                            <a:cs typeface="Times New Roman" charset="0"/>
                                          </a:rPr>
                                        </m:ctrlPr>
                                      </m:sSubPr>
                                      <m:e>
                                        <m:r>
                                          <a:rPr lang="en-US" sz="2000" b="0" i="1" smtClean="0">
                                            <a:latin typeface="Cambria Math" charset="0"/>
                                            <a:ea typeface="Times New Roman" charset="0"/>
                                            <a:cs typeface="Times New Roman" charset="0"/>
                                          </a:rPr>
                                          <m:t>𝑐</m:t>
                                        </m:r>
                                      </m:e>
                                      <m:sub>
                                        <m:r>
                                          <a:rPr lang="en-US" sz="2000" b="0" i="1" smtClean="0">
                                            <a:latin typeface="Cambria Math" charset="0"/>
                                            <a:ea typeface="Times New Roman" charset="0"/>
                                            <a:cs typeface="Times New Roman" charset="0"/>
                                          </a:rPr>
                                          <m:t>𝑗</m:t>
                                        </m:r>
                                      </m:sub>
                                    </m:sSub>
                                  </m:e>
                                </m:d>
                              </m:e>
                              <m:sup>
                                <m:r>
                                  <a:rPr lang="en-US" sz="2000" b="0" i="1" smtClean="0">
                                    <a:latin typeface="Cambria Math" charset="0"/>
                                    <a:ea typeface="Times New Roman" charset="0"/>
                                    <a:cs typeface="Times New Roman" charset="0"/>
                                  </a:rPr>
                                  <m:t>2</m:t>
                                </m:r>
                              </m:sup>
                            </m:sSup>
                          </m:e>
                        </m:nary>
                      </m:e>
                    </m:nary>
                  </m:oMath>
                </a14:m>
                <a:r>
                  <a:rPr lang="en-US" sz="2000" dirty="0" smtClean="0">
                    <a:latin typeface="Times New Roman" charset="0"/>
                    <a:ea typeface="Times New Roman" charset="0"/>
                    <a:cs typeface="Times New Roman" charset="0"/>
                  </a:rPr>
                  <a:t>,</a:t>
                </a:r>
              </a:p>
              <a:p>
                <a:pPr marL="857250" lvl="2" indent="0">
                  <a:buNone/>
                </a:pPr>
                <a:r>
                  <a:rPr lang="en-US" sz="2000" dirty="0">
                    <a:latin typeface="Times New Roman" charset="0"/>
                    <a:ea typeface="Times New Roman" charset="0"/>
                    <a:cs typeface="Times New Roman" charset="0"/>
                  </a:rPr>
                  <a:t>w</a:t>
                </a:r>
                <a:r>
                  <a:rPr lang="en-US" sz="2000" dirty="0" smtClean="0">
                    <a:latin typeface="Times New Roman" charset="0"/>
                    <a:ea typeface="Times New Roman" charset="0"/>
                    <a:cs typeface="Times New Roman" charset="0"/>
                  </a:rPr>
                  <a:t>here </a:t>
                </a:r>
                <a14:m>
                  <m:oMath xmlns:m="http://schemas.openxmlformats.org/officeDocument/2006/math">
                    <m:sSub>
                      <m:sSubPr>
                        <m:ctrlPr>
                          <a:rPr lang="en-US" sz="2000" i="1">
                            <a:latin typeface="Cambria Math" charset="0"/>
                            <a:ea typeface="Times New Roman" charset="0"/>
                            <a:cs typeface="Times New Roman" charset="0"/>
                          </a:rPr>
                        </m:ctrlPr>
                      </m:sSubPr>
                      <m:e>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𝛽</m:t>
                            </m:r>
                          </m:e>
                        </m:acc>
                      </m:e>
                      <m:sub>
                        <m:r>
                          <a:rPr lang="en-US" sz="2000" i="1">
                            <a:latin typeface="Cambria Math" charset="0"/>
                            <a:ea typeface="Times New Roman" charset="0"/>
                            <a:cs typeface="Times New Roman" charset="0"/>
                          </a:rPr>
                          <m:t>𝑖</m:t>
                        </m:r>
                      </m:sub>
                    </m:sSub>
                  </m:oMath>
                </a14:m>
                <a:r>
                  <a:rPr lang="en-US" sz="2000" dirty="0" smtClean="0">
                    <a:latin typeface="Times New Roman" charset="0"/>
                    <a:ea typeface="Times New Roman" charset="0"/>
                    <a:cs typeface="Times New Roman" charset="0"/>
                  </a:rPr>
                  <a:t> is the feature information of </a:t>
                </a:r>
                <a14:m>
                  <m:oMath xmlns:m="http://schemas.openxmlformats.org/officeDocument/2006/math">
                    <m:sSup>
                      <m:sSupPr>
                        <m:ctrlPr>
                          <a:rPr lang="en-US" sz="2000" i="1">
                            <a:latin typeface="Cambria Math" charset="0"/>
                            <a:ea typeface="Times New Roman" charset="0"/>
                            <a:cs typeface="Times New Roman" charset="0"/>
                          </a:rPr>
                        </m:ctrlPr>
                      </m:sSupPr>
                      <m:e>
                        <m:r>
                          <a:rPr lang="en-US" sz="2000" b="0" i="1" smtClean="0">
                            <a:latin typeface="Cambria Math" charset="0"/>
                            <a:ea typeface="Times New Roman" charset="0"/>
                            <a:cs typeface="Times New Roman" charset="0"/>
                          </a:rPr>
                          <m:t>𝑖</m:t>
                        </m:r>
                      </m:e>
                      <m:sup>
                        <m:r>
                          <a:rPr lang="en-US" sz="2000" i="1">
                            <a:latin typeface="Cambria Math" charset="0"/>
                            <a:ea typeface="Times New Roman" charset="0"/>
                            <a:cs typeface="Times New Roman" charset="0"/>
                          </a:rPr>
                          <m:t>𝑡h</m:t>
                        </m:r>
                      </m:sup>
                    </m:sSup>
                  </m:oMath>
                </a14:m>
                <a:r>
                  <a:rPr lang="en-US" sz="2000" dirty="0" smtClean="0">
                    <a:latin typeface="Times New Roman" charset="0"/>
                    <a:ea typeface="Times New Roman" charset="0"/>
                    <a:cs typeface="Times New Roman" charset="0"/>
                  </a:rPr>
                  <a:t> object, and </a:t>
                </a:r>
                <a14:m>
                  <m:oMath xmlns:m="http://schemas.openxmlformats.org/officeDocument/2006/math">
                    <m:d>
                      <m:dPr>
                        <m:begChr m:val="‖"/>
                        <m:endChr m:val="‖"/>
                        <m:ctrlPr>
                          <a:rPr lang="en-US" sz="2000" i="1" smtClean="0">
                            <a:latin typeface="Cambria Math" charset="0"/>
                            <a:ea typeface="Times New Roman" charset="0"/>
                            <a:cs typeface="Times New Roman" charset="0"/>
                          </a:rPr>
                        </m:ctrlPr>
                      </m:dPr>
                      <m:e>
                        <m:r>
                          <a:rPr lang="en-US" sz="2000" i="1" smtClean="0">
                            <a:latin typeface="Cambria Math" charset="0"/>
                            <a:ea typeface="Times New Roman" charset="0"/>
                            <a:cs typeface="Times New Roman" charset="0"/>
                          </a:rPr>
                          <m:t>∙</m:t>
                        </m:r>
                      </m:e>
                    </m:d>
                  </m:oMath>
                </a14:m>
                <a:r>
                  <a:rPr lang="en-US" sz="2000" dirty="0" smtClean="0">
                    <a:latin typeface="Times New Roman" charset="0"/>
                    <a:ea typeface="Times New Roman" charset="0"/>
                    <a:cs typeface="Times New Roman" charset="0"/>
                  </a:rPr>
                  <a:t> is defined as the Euclidean norm.</a:t>
                </a:r>
                <a:endParaRPr lang="en-US" sz="2000" dirty="0">
                  <a:latin typeface="Times New Roman" charset="0"/>
                  <a:ea typeface="Times New Roman" charset="0"/>
                  <a:cs typeface="Times New Roman"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84" t="-785" r="-355"/>
                </a:stretch>
              </a:blipFill>
            </p:spPr>
            <p:txBody>
              <a:bodyPr/>
              <a:lstStyle/>
              <a:p>
                <a:r>
                  <a:rPr lang="en-US">
                    <a:noFill/>
                  </a:rPr>
                  <a:t> </a:t>
                </a:r>
              </a:p>
            </p:txBody>
          </p:sp>
        </mc:Fallback>
      </mc:AlternateContent>
    </p:spTree>
    <p:extLst>
      <p:ext uri="{BB962C8B-B14F-4D97-AF65-F5344CB8AC3E}">
        <p14:creationId xmlns:p14="http://schemas.microsoft.com/office/powerpoint/2010/main" val="9412194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Times New Roman" charset="0"/>
                <a:ea typeface="Times New Roman" charset="0"/>
                <a:cs typeface="Times New Roman" charset="0"/>
              </a:rPr>
              <a:t>K-means </a:t>
            </a:r>
            <a:r>
              <a:rPr lang="en-US" b="1" dirty="0" smtClean="0">
                <a:solidFill>
                  <a:schemeClr val="tx1"/>
                </a:solidFill>
                <a:latin typeface="Times New Roman" charset="0"/>
                <a:ea typeface="Times New Roman" charset="0"/>
                <a:cs typeface="Times New Roman" charset="0"/>
              </a:rPr>
              <a:t>clustering </a:t>
            </a:r>
            <a:r>
              <a:rPr lang="en-US" b="1" dirty="0">
                <a:solidFill>
                  <a:schemeClr val="tx1"/>
                </a:solidFill>
                <a:latin typeface="Times New Roman" charset="0"/>
                <a:ea typeface="Times New Roman" charset="0"/>
                <a:cs typeface="Times New Roman" charset="0"/>
              </a:rPr>
              <a:t>m</a:t>
            </a:r>
            <a:r>
              <a:rPr lang="en-US" b="1" dirty="0" smtClean="0">
                <a:solidFill>
                  <a:schemeClr val="tx1"/>
                </a:solidFill>
                <a:latin typeface="Times New Roman" charset="0"/>
                <a:ea typeface="Times New Roman" charset="0"/>
                <a:cs typeface="Times New Roman" charset="0"/>
              </a:rPr>
              <a:t>ethod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7334" y="1562100"/>
                <a:ext cx="8596668" cy="4787899"/>
              </a:xfrm>
            </p:spPr>
            <p:txBody>
              <a:bodyPr>
                <a:normAutofit fontScale="92500"/>
              </a:bodyPr>
              <a:lstStyle/>
              <a:p>
                <a:r>
                  <a:rPr lang="en-US" sz="2200" dirty="0" smtClean="0">
                    <a:latin typeface="Times New Roman" charset="0"/>
                    <a:ea typeface="Times New Roman" charset="0"/>
                    <a:cs typeface="Times New Roman" charset="0"/>
                  </a:rPr>
                  <a:t>K-means algorithm:</a:t>
                </a:r>
              </a:p>
              <a:p>
                <a:pPr marL="800100" lvl="1" indent="-342900">
                  <a:buFont typeface="+mj-lt"/>
                  <a:buAutoNum type="arabicPeriod"/>
                </a:pPr>
                <a:r>
                  <a:rPr lang="en-US" sz="2200" dirty="0" smtClean="0">
                    <a:latin typeface="Times New Roman" charset="0"/>
                    <a:ea typeface="Times New Roman" charset="0"/>
                    <a:cs typeface="Times New Roman" charset="0"/>
                  </a:rPr>
                  <a:t>Initially, randomly pick up </a:t>
                </a:r>
                <a14:m>
                  <m:oMath xmlns:m="http://schemas.openxmlformats.org/officeDocument/2006/math">
                    <m:r>
                      <a:rPr lang="en-US" sz="2200" i="1" dirty="0" smtClean="0">
                        <a:latin typeface="Cambria Math" charset="0"/>
                        <a:ea typeface="Times New Roman" charset="0"/>
                        <a:cs typeface="Times New Roman" charset="0"/>
                      </a:rPr>
                      <m:t>𝐾</m:t>
                    </m:r>
                  </m:oMath>
                </a14:m>
                <a:r>
                  <a:rPr lang="en-US" sz="2200" dirty="0" smtClean="0">
                    <a:latin typeface="Times New Roman" charset="0"/>
                    <a:ea typeface="Times New Roman" charset="0"/>
                    <a:cs typeface="Times New Roman" charset="0"/>
                  </a:rPr>
                  <a:t> observations as the center of </a:t>
                </a:r>
                <a14:m>
                  <m:oMath xmlns:m="http://schemas.openxmlformats.org/officeDocument/2006/math">
                    <m:r>
                      <a:rPr lang="en-US" sz="2200" i="1" dirty="0" smtClean="0">
                        <a:latin typeface="Cambria Math" charset="0"/>
                        <a:ea typeface="Times New Roman" charset="0"/>
                        <a:cs typeface="Times New Roman" charset="0"/>
                      </a:rPr>
                      <m:t>𝐾</m:t>
                    </m:r>
                  </m:oMath>
                </a14:m>
                <a:r>
                  <a:rPr lang="en-US" sz="2200" dirty="0" smtClean="0">
                    <a:latin typeface="Times New Roman" charset="0"/>
                    <a:ea typeface="Times New Roman" charset="0"/>
                    <a:cs typeface="Times New Roman" charset="0"/>
                  </a:rPr>
                  <a:t> clusters. </a:t>
                </a:r>
              </a:p>
              <a:p>
                <a:pPr marL="800100" lvl="1" indent="-342900">
                  <a:buFont typeface="+mj-lt"/>
                  <a:buAutoNum type="arabicPeriod"/>
                </a:pPr>
                <a:r>
                  <a:rPr lang="en-US" sz="2200" dirty="0" smtClean="0">
                    <a:latin typeface="Times New Roman" charset="0"/>
                    <a:ea typeface="Times New Roman" charset="0"/>
                    <a:cs typeface="Times New Roman" charset="0"/>
                  </a:rPr>
                  <a:t>Assign the observations to a cluster, and update the </a:t>
                </a:r>
                <a:r>
                  <a:rPr lang="en-US" sz="2200" dirty="0">
                    <a:latin typeface="Times New Roman" charset="0"/>
                    <a:ea typeface="Times New Roman" charset="0"/>
                    <a:cs typeface="Times New Roman" charset="0"/>
                  </a:rPr>
                  <a:t>mean of </a:t>
                </a:r>
                <a:r>
                  <a:rPr lang="en-US" sz="2200" dirty="0" smtClean="0">
                    <a:latin typeface="Times New Roman" charset="0"/>
                    <a:ea typeface="Times New Roman" charset="0"/>
                    <a:cs typeface="Times New Roman" charset="0"/>
                  </a:rPr>
                  <a:t>the cluster </a:t>
                </a:r>
                <a:r>
                  <a:rPr lang="en-US" sz="2200" dirty="0">
                    <a:latin typeface="Times New Roman" charset="0"/>
                    <a:ea typeface="Times New Roman" charset="0"/>
                    <a:cs typeface="Times New Roman" charset="0"/>
                  </a:rPr>
                  <a:t>sequentially through alternating the following two step </a:t>
                </a:r>
                <a:r>
                  <a:rPr lang="en-US" sz="2200" dirty="0" smtClean="0">
                    <a:latin typeface="Times New Roman" charset="0"/>
                    <a:ea typeface="Times New Roman" charset="0"/>
                    <a:cs typeface="Times New Roman" charset="0"/>
                  </a:rPr>
                  <a:t>until the </a:t>
                </a:r>
                <a:r>
                  <a:rPr lang="en-US" sz="2200" dirty="0">
                    <a:latin typeface="Times New Roman" charset="0"/>
                    <a:ea typeface="Times New Roman" charset="0"/>
                    <a:cs typeface="Times New Roman" charset="0"/>
                  </a:rPr>
                  <a:t>objects in each cluster are unchanged.</a:t>
                </a:r>
              </a:p>
              <a:p>
                <a:pPr lvl="2"/>
                <a:r>
                  <a:rPr lang="en-US" sz="2200" dirty="0">
                    <a:latin typeface="Times New Roman" charset="0"/>
                    <a:ea typeface="Times New Roman" charset="0"/>
                    <a:cs typeface="Times New Roman" charset="0"/>
                  </a:rPr>
                  <a:t>Assign each observation to the cluster whose center has the </a:t>
                </a:r>
                <a:r>
                  <a:rPr lang="en-US" sz="2200" dirty="0" smtClean="0">
                    <a:latin typeface="Times New Roman" charset="0"/>
                    <a:ea typeface="Times New Roman" charset="0"/>
                    <a:cs typeface="Times New Roman" charset="0"/>
                  </a:rPr>
                  <a:t>least squared </a:t>
                </a:r>
                <a:r>
                  <a:rPr lang="en-US" sz="2200" dirty="0">
                    <a:latin typeface="Times New Roman" charset="0"/>
                    <a:ea typeface="Times New Roman" charset="0"/>
                    <a:cs typeface="Times New Roman" charset="0"/>
                  </a:rPr>
                  <a:t>Euclidean distance to the </a:t>
                </a:r>
                <a:r>
                  <a:rPr lang="en-US" sz="2200" dirty="0" smtClean="0">
                    <a:latin typeface="Times New Roman" charset="0"/>
                    <a:ea typeface="Times New Roman" charset="0"/>
                    <a:cs typeface="Times New Roman" charset="0"/>
                  </a:rPr>
                  <a:t>observation, </a:t>
                </a:r>
              </a:p>
              <a:p>
                <a:pPr lvl="2"/>
                <a:r>
                  <a:rPr lang="en-US" sz="2200" dirty="0" smtClean="0">
                    <a:latin typeface="Times New Roman" charset="0"/>
                    <a:ea typeface="Times New Roman" charset="0"/>
                    <a:cs typeface="Times New Roman" charset="0"/>
                  </a:rPr>
                  <a:t>Based </a:t>
                </a:r>
                <a:r>
                  <a:rPr lang="en-US" sz="2200" dirty="0">
                    <a:latin typeface="Times New Roman" charset="0"/>
                    <a:ea typeface="Times New Roman" charset="0"/>
                    <a:cs typeface="Times New Roman" charset="0"/>
                  </a:rPr>
                  <a:t>on the cluster result from previous </a:t>
                </a:r>
                <a:r>
                  <a:rPr lang="en-US" sz="2200" dirty="0" smtClean="0">
                    <a:latin typeface="Times New Roman" charset="0"/>
                    <a:ea typeface="Times New Roman" charset="0"/>
                    <a:cs typeface="Times New Roman" charset="0"/>
                  </a:rPr>
                  <a:t>step recalculate </a:t>
                </a:r>
                <a:r>
                  <a:rPr lang="en-US" sz="2200" dirty="0">
                    <a:latin typeface="Times New Roman" charset="0"/>
                    <a:ea typeface="Times New Roman" charset="0"/>
                    <a:cs typeface="Times New Roman" charset="0"/>
                  </a:rPr>
                  <a:t>the </a:t>
                </a:r>
                <a:r>
                  <a:rPr lang="en-US" sz="2200" dirty="0" smtClean="0">
                    <a:latin typeface="Times New Roman" charset="0"/>
                    <a:ea typeface="Times New Roman" charset="0"/>
                    <a:cs typeface="Times New Roman" charset="0"/>
                  </a:rPr>
                  <a:t>new center </a:t>
                </a:r>
                <a:r>
                  <a:rPr lang="en-US" sz="2200" dirty="0">
                    <a:latin typeface="Times New Roman" charset="0"/>
                    <a:ea typeface="Times New Roman" charset="0"/>
                    <a:cs typeface="Times New Roman" charset="0"/>
                  </a:rPr>
                  <a:t>means of all K clusters</a:t>
                </a:r>
                <a:r>
                  <a:rPr lang="en-US" sz="2200" dirty="0" smtClean="0">
                    <a:latin typeface="Times New Roman" charset="0"/>
                    <a:ea typeface="Times New Roman" charset="0"/>
                    <a:cs typeface="Times New Roman" charset="0"/>
                  </a:rPr>
                  <a:t>.</a:t>
                </a:r>
              </a:p>
              <a:p>
                <a:r>
                  <a:rPr lang="en-US" sz="2200" dirty="0" smtClean="0">
                    <a:latin typeface="Times New Roman" charset="0"/>
                    <a:ea typeface="Times New Roman" charset="0"/>
                    <a:cs typeface="Times New Roman" charset="0"/>
                  </a:rPr>
                  <a:t>How to choose the number of cluster?</a:t>
                </a:r>
              </a:p>
              <a:p>
                <a:pPr lvl="1"/>
                <a:r>
                  <a:rPr lang="en-US" sz="2200" dirty="0" err="1" smtClean="0">
                    <a:latin typeface="Times New Roman" charset="0"/>
                    <a:ea typeface="Times New Roman" charset="0"/>
                    <a:cs typeface="Times New Roman" charset="0"/>
                  </a:rPr>
                  <a:t>NbClust</a:t>
                </a:r>
                <a:r>
                  <a:rPr lang="en-US" sz="2200" dirty="0" smtClean="0">
                    <a:latin typeface="Times New Roman" charset="0"/>
                    <a:ea typeface="Times New Roman" charset="0"/>
                    <a:cs typeface="Times New Roman" charset="0"/>
                  </a:rPr>
                  <a:t> R package.</a:t>
                </a:r>
              </a:p>
              <a:p>
                <a:pPr lvl="1"/>
                <a:r>
                  <a:rPr lang="en-US" sz="2200" dirty="0" smtClean="0">
                    <a:latin typeface="Times New Roman" charset="0"/>
                    <a:ea typeface="Times New Roman" charset="0"/>
                    <a:cs typeface="Times New Roman" charset="0"/>
                  </a:rPr>
                  <a:t>26 different indices can be used to determine </a:t>
                </a:r>
                <a:r>
                  <a:rPr lang="en-US" sz="2200" dirty="0">
                    <a:latin typeface="Times New Roman" charset="0"/>
                    <a:ea typeface="Times New Roman" charset="0"/>
                    <a:cs typeface="Times New Roman" charset="0"/>
                  </a:rPr>
                  <a:t>the number of </a:t>
                </a:r>
                <a:r>
                  <a:rPr lang="en-US" sz="2200" dirty="0" smtClean="0">
                    <a:latin typeface="Times New Roman" charset="0"/>
                    <a:ea typeface="Times New Roman" charset="0"/>
                    <a:cs typeface="Times New Roman" charset="0"/>
                  </a:rPr>
                  <a:t>cluster.</a:t>
                </a:r>
                <a:endParaRPr lang="en-US" sz="2200" dirty="0">
                  <a:latin typeface="Times New Roman" charset="0"/>
                  <a:ea typeface="Times New Roman" charset="0"/>
                  <a:cs typeface="Times New Roman" charset="0"/>
                </a:endParaRPr>
              </a:p>
              <a:p>
                <a:pPr lvl="1"/>
                <a:endParaRPr lang="en-US" sz="2200" dirty="0">
                  <a:latin typeface="Times New Roman" charset="0"/>
                  <a:ea typeface="Times New Roman" charset="0"/>
                  <a:cs typeface="Times New Roman" charset="0"/>
                </a:endParaRPr>
              </a:p>
              <a:p>
                <a:pPr marL="800100" lvl="1" indent="-342900">
                  <a:buFont typeface="+mj-lt"/>
                  <a:buAutoNum type="arabicPeriod"/>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7334" y="1562100"/>
                <a:ext cx="8596668" cy="4787899"/>
              </a:xfrm>
              <a:blipFill rotWithShape="0">
                <a:blip r:embed="rId3"/>
                <a:stretch>
                  <a:fillRect l="-284" t="-636" r="-213"/>
                </a:stretch>
              </a:blipFill>
            </p:spPr>
            <p:txBody>
              <a:bodyPr/>
              <a:lstStyle/>
              <a:p>
                <a:r>
                  <a:rPr lang="en-US">
                    <a:noFill/>
                  </a:rPr>
                  <a:t> </a:t>
                </a:r>
              </a:p>
            </p:txBody>
          </p:sp>
        </mc:Fallback>
      </mc:AlternateContent>
    </p:spTree>
    <p:extLst>
      <p:ext uri="{BB962C8B-B14F-4D97-AF65-F5344CB8AC3E}">
        <p14:creationId xmlns:p14="http://schemas.microsoft.com/office/powerpoint/2010/main" val="13950940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charset="0"/>
                <a:ea typeface="Times New Roman" charset="0"/>
                <a:cs typeface="Times New Roman" charset="0"/>
              </a:rPr>
              <a:t>Dataset overview</a:t>
            </a:r>
            <a:endParaRPr lang="en-US" dirty="0"/>
          </a:p>
        </p:txBody>
      </p:sp>
      <p:sp>
        <p:nvSpPr>
          <p:cNvPr id="3" name="Content Placeholder 2"/>
          <p:cNvSpPr>
            <a:spLocks noGrp="1"/>
          </p:cNvSpPr>
          <p:nvPr>
            <p:ph idx="1"/>
          </p:nvPr>
        </p:nvSpPr>
        <p:spPr>
          <a:xfrm>
            <a:off x="677334" y="1563689"/>
            <a:ext cx="8596668" cy="1408111"/>
          </a:xfrm>
        </p:spPr>
        <p:txBody>
          <a:bodyPr>
            <a:normAutofit/>
          </a:bodyPr>
          <a:lstStyle/>
          <a:p>
            <a:r>
              <a:rPr lang="en-US" sz="2000" dirty="0" smtClean="0">
                <a:latin typeface="Times New Roman" charset="0"/>
                <a:ea typeface="Times New Roman" charset="0"/>
                <a:cs typeface="Times New Roman" charset="0"/>
              </a:rPr>
              <a:t>eBay online auction data for 158 seven-day auctions.</a:t>
            </a:r>
          </a:p>
          <a:p>
            <a:r>
              <a:rPr lang="en-US" sz="2000" dirty="0" smtClean="0">
                <a:latin typeface="Times New Roman" charset="0"/>
                <a:ea typeface="Times New Roman" charset="0"/>
                <a:cs typeface="Times New Roman" charset="0"/>
              </a:rPr>
              <a:t>These data contain recorded bids and their respective times as well as WTP amount for 1122 distinct bidders with 1801 different bidder trajectories.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291" r="6306"/>
          <a:stretch/>
        </p:blipFill>
        <p:spPr>
          <a:xfrm>
            <a:off x="1409700" y="2730499"/>
            <a:ext cx="5778500" cy="4028281"/>
          </a:xfrm>
          <a:prstGeom prst="rect">
            <a:avLst/>
          </a:prstGeom>
        </p:spPr>
      </p:pic>
    </p:spTree>
    <p:extLst>
      <p:ext uri="{BB962C8B-B14F-4D97-AF65-F5344CB8AC3E}">
        <p14:creationId xmlns:p14="http://schemas.microsoft.com/office/powerpoint/2010/main" val="4697700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charset="0"/>
                <a:ea typeface="Times New Roman" charset="0"/>
                <a:cs typeface="Times New Roman" charset="0"/>
              </a:rPr>
              <a:t>Method overview</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000" dirty="0" smtClean="0">
                    <a:latin typeface="Times New Roman" charset="0"/>
                    <a:ea typeface="Times New Roman" charset="0"/>
                    <a:cs typeface="Times New Roman" charset="0"/>
                  </a:rPr>
                  <a:t>The first 5 FPCs (</a:t>
                </a:r>
                <a14:m>
                  <m:oMath xmlns:m="http://schemas.openxmlformats.org/officeDocument/2006/math">
                    <m:r>
                      <a:rPr lang="en-US" sz="2000" i="1">
                        <a:latin typeface="Cambria Math" charset="0"/>
                        <a:ea typeface="Times New Roman" charset="0"/>
                        <a:cs typeface="Times New Roman" charset="0"/>
                      </a:rPr>
                      <m:t>𝐾</m:t>
                    </m:r>
                    <m:r>
                      <a:rPr lang="en-US" sz="2000" i="1">
                        <a:latin typeface="Cambria Math" charset="0"/>
                        <a:ea typeface="Times New Roman" charset="0"/>
                        <a:cs typeface="Times New Roman" charset="0"/>
                      </a:rPr>
                      <m:t>=5</m:t>
                    </m:r>
                  </m:oMath>
                </a14:m>
                <a:r>
                  <a:rPr lang="en-US" sz="2000" dirty="0">
                    <a:latin typeface="Times New Roman" charset="0"/>
                    <a:ea typeface="Times New Roman" charset="0"/>
                    <a:cs typeface="Times New Roman" charset="0"/>
                  </a:rPr>
                  <a:t>) were used when estimating the conditional distance </a:t>
                </a:r>
                <a14:m>
                  <m:oMath xmlns:m="http://schemas.openxmlformats.org/officeDocument/2006/math">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𝐷</m:t>
                        </m:r>
                      </m:e>
                    </m:acc>
                    <m:r>
                      <a:rPr lang="en-US" sz="2000" i="1">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m:t>
                        </m:r>
                        <m:sSup>
                          <m:sSupPr>
                            <m:ctrlPr>
                              <a:rPr lang="en-US" sz="2000" i="1">
                                <a:latin typeface="Cambria Math" charset="0"/>
                                <a:ea typeface="Times New Roman" charset="0"/>
                                <a:cs typeface="Times New Roman" charset="0"/>
                              </a:rPr>
                            </m:ctrlPr>
                          </m:sSupPr>
                          <m:e>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𝐷</m:t>
                                </m:r>
                              </m:e>
                            </m:acc>
                          </m:e>
                          <m:sup>
                            <m:r>
                              <a:rPr lang="en-US" sz="2000" i="1">
                                <a:latin typeface="Cambria Math" charset="0"/>
                                <a:ea typeface="Times New Roman" charset="0"/>
                                <a:cs typeface="Times New Roman" charset="0"/>
                              </a:rPr>
                              <m:t>(5)</m:t>
                            </m:r>
                          </m:sup>
                        </m:sSup>
                        <m:d>
                          <m:dPr>
                            <m:ctrlPr>
                              <a:rPr lang="en-US" sz="2000" i="1">
                                <a:latin typeface="Cambria Math" charset="0"/>
                                <a:ea typeface="Times New Roman" charset="0"/>
                                <a:cs typeface="Times New Roman" charset="0"/>
                              </a:rPr>
                            </m:ctrlPr>
                          </m:dPr>
                          <m:e>
                            <m:r>
                              <a:rPr lang="en-US" sz="2000" i="1">
                                <a:latin typeface="Cambria Math" charset="0"/>
                                <a:ea typeface="Times New Roman" charset="0"/>
                                <a:cs typeface="Times New Roman" charset="0"/>
                              </a:rPr>
                              <m:t>𝑖</m:t>
                            </m:r>
                            <m:r>
                              <a:rPr lang="en-US" sz="2000" i="1">
                                <a:latin typeface="Cambria Math" charset="0"/>
                                <a:ea typeface="Times New Roman" charset="0"/>
                                <a:cs typeface="Times New Roman" charset="0"/>
                              </a:rPr>
                              <m:t>,</m:t>
                            </m:r>
                            <m:r>
                              <a:rPr lang="en-US" sz="2000" i="1">
                                <a:latin typeface="Cambria Math" charset="0"/>
                                <a:ea typeface="Times New Roman" charset="0"/>
                                <a:cs typeface="Times New Roman" charset="0"/>
                              </a:rPr>
                              <m:t>𝑗</m:t>
                            </m:r>
                          </m:e>
                        </m:d>
                        <m:r>
                          <a:rPr lang="en-US" sz="2000" i="1">
                            <a:latin typeface="Cambria Math" charset="0"/>
                            <a:ea typeface="Times New Roman" charset="0"/>
                            <a:cs typeface="Times New Roman" charset="0"/>
                          </a:rPr>
                          <m:t>)</m:t>
                        </m:r>
                        <m:r>
                          <m:rPr>
                            <m:nor/>
                          </m:rPr>
                          <a:rPr lang="en-US" sz="2000" dirty="0">
                            <a:latin typeface="Times New Roman" charset="0"/>
                            <a:ea typeface="Times New Roman" charset="0"/>
                            <a:cs typeface="Times New Roman" charset="0"/>
                          </a:rPr>
                          <m:t> </m:t>
                        </m:r>
                      </m:e>
                      <m:sub>
                        <m:r>
                          <a:rPr lang="en-US" sz="2000" i="1">
                            <a:latin typeface="Cambria Math" charset="0"/>
                            <a:ea typeface="Times New Roman" charset="0"/>
                            <a:cs typeface="Times New Roman" charset="0"/>
                          </a:rPr>
                          <m:t>𝑖</m:t>
                        </m:r>
                        <m:r>
                          <a:rPr lang="en-US" sz="2000" i="1">
                            <a:latin typeface="Cambria Math" charset="0"/>
                            <a:ea typeface="Cambria Math" charset="0"/>
                            <a:cs typeface="Cambria Math" charset="0"/>
                          </a:rPr>
                          <m:t>≤</m:t>
                        </m:r>
                        <m:r>
                          <a:rPr lang="en-US" sz="2000" i="1">
                            <a:latin typeface="Cambria Math" charset="0"/>
                            <a:ea typeface="Cambria Math" charset="0"/>
                            <a:cs typeface="Cambria Math" charset="0"/>
                          </a:rPr>
                          <m:t>𝑖</m:t>
                        </m:r>
                        <m:r>
                          <a:rPr lang="en-US" sz="2000" i="1">
                            <a:latin typeface="Cambria Math" charset="0"/>
                            <a:ea typeface="Cambria Math" charset="0"/>
                            <a:cs typeface="Cambria Math" charset="0"/>
                          </a:rPr>
                          <m:t>,</m:t>
                        </m:r>
                        <m:r>
                          <a:rPr lang="en-US" sz="2000" i="1">
                            <a:latin typeface="Cambria Math" charset="0"/>
                            <a:ea typeface="Cambria Math" charset="0"/>
                            <a:cs typeface="Cambria Math" charset="0"/>
                          </a:rPr>
                          <m:t>𝑗</m:t>
                        </m:r>
                        <m:r>
                          <a:rPr lang="en-US" sz="2000" i="1">
                            <a:latin typeface="Cambria Math" charset="0"/>
                            <a:ea typeface="Cambria Math" charset="0"/>
                            <a:cs typeface="Cambria Math" charset="0"/>
                          </a:rPr>
                          <m:t>≤1801</m:t>
                        </m:r>
                      </m:sub>
                    </m:sSub>
                  </m:oMath>
                </a14:m>
                <a:r>
                  <a:rPr lang="en-US" sz="2000" dirty="0">
                    <a:latin typeface="Times New Roman" charset="0"/>
                    <a:ea typeface="Times New Roman" charset="0"/>
                    <a:cs typeface="Times New Roman" charset="0"/>
                  </a:rPr>
                  <a:t>.</a:t>
                </a:r>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r>
                  <a:rPr lang="en-US" sz="2000" dirty="0" smtClean="0">
                    <a:latin typeface="Times New Roman" charset="0"/>
                    <a:ea typeface="Times New Roman" charset="0"/>
                    <a:cs typeface="Times New Roman" charset="0"/>
                  </a:rPr>
                  <a:t>Metric MDS was then applied to the distance matrix </a:t>
                </a:r>
                <a14:m>
                  <m:oMath xmlns:m="http://schemas.openxmlformats.org/officeDocument/2006/math">
                    <m:acc>
                      <m:accPr>
                        <m:chr m:val="̃"/>
                        <m:ctrlPr>
                          <a:rPr lang="en-US" sz="2000" i="1">
                            <a:latin typeface="Cambria Math" charset="0"/>
                            <a:ea typeface="Times New Roman" charset="0"/>
                            <a:cs typeface="Times New Roman" charset="0"/>
                          </a:rPr>
                        </m:ctrlPr>
                      </m:accPr>
                      <m:e>
                        <m:r>
                          <a:rPr lang="en-US" sz="2000" i="1">
                            <a:latin typeface="Cambria Math" charset="0"/>
                            <a:ea typeface="Times New Roman" charset="0"/>
                            <a:cs typeface="Times New Roman" charset="0"/>
                          </a:rPr>
                          <m:t>𝐷</m:t>
                        </m:r>
                      </m:e>
                    </m:acc>
                  </m:oMath>
                </a14:m>
                <a:r>
                  <a:rPr lang="en-US" sz="2000" dirty="0" smtClean="0">
                    <a:latin typeface="Times New Roman" charset="0"/>
                    <a:ea typeface="Times New Roman" charset="0"/>
                    <a:cs typeface="Times New Roman" charset="0"/>
                  </a:rPr>
                  <a:t>, projecting into a space of dimension </a:t>
                </a:r>
                <a14:m>
                  <m:oMath xmlns:m="http://schemas.openxmlformats.org/officeDocument/2006/math">
                    <m:r>
                      <a:rPr lang="en-US" sz="2000" b="0" i="1" smtClean="0">
                        <a:latin typeface="Cambria Math" charset="0"/>
                        <a:ea typeface="Times New Roman" charset="0"/>
                        <a:cs typeface="Times New Roman" charset="0"/>
                      </a:rPr>
                      <m:t>𝑝</m:t>
                    </m:r>
                    <m:r>
                      <a:rPr lang="en-US" sz="2000" b="0" i="1" smtClean="0">
                        <a:latin typeface="Cambria Math" charset="0"/>
                        <a:ea typeface="Times New Roman" charset="0"/>
                        <a:cs typeface="Times New Roman" charset="0"/>
                      </a:rPr>
                      <m:t>=2</m:t>
                    </m:r>
                  </m:oMath>
                </a14:m>
                <a:r>
                  <a:rPr lang="en-US" sz="2000" dirty="0" smtClean="0">
                    <a:latin typeface="Times New Roman" charset="0"/>
                    <a:ea typeface="Times New Roman" charset="0"/>
                    <a:cs typeface="Times New Roman" charset="0"/>
                  </a:rPr>
                  <a:t>.</a:t>
                </a:r>
                <a:endParaRPr lang="en-US" sz="2000" dirty="0">
                  <a:latin typeface="Times New Roman" charset="0"/>
                  <a:ea typeface="Times New Roman" charset="0"/>
                  <a:cs typeface="Times New Roman" charset="0"/>
                </a:endParaRPr>
              </a:p>
              <a:p>
                <a:r>
                  <a:rPr lang="en-US" sz="2000" dirty="0" smtClean="0">
                    <a:latin typeface="Times New Roman" charset="0"/>
                    <a:ea typeface="Times New Roman" charset="0"/>
                    <a:cs typeface="Times New Roman" charset="0"/>
                  </a:rPr>
                  <a:t>Then applied K-means cluster analysis to the MDS results, 6 clusters of bidder trajectories were identified.</a:t>
                </a:r>
                <a:endParaRPr lang="en-US" sz="2000" dirty="0">
                  <a:latin typeface="Times New Roman" charset="0"/>
                  <a:ea typeface="Times New Roman" charset="0"/>
                  <a:cs typeface="Times New Roman"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84" t="-785" r="-426"/>
                </a:stretch>
              </a:blipFill>
            </p:spPr>
            <p:txBody>
              <a:bodyPr/>
              <a:lstStyle/>
              <a:p>
                <a:r>
                  <a:rPr lang="en-US">
                    <a:noFill/>
                  </a:rPr>
                  <a:t> </a:t>
                </a:r>
              </a:p>
            </p:txBody>
          </p:sp>
        </mc:Fallback>
      </mc:AlternateContent>
      <p:graphicFrame>
        <p:nvGraphicFramePr>
          <p:cNvPr id="5" name="Table 4"/>
          <p:cNvGraphicFramePr>
            <a:graphicFrameLocks noGrp="1"/>
          </p:cNvGraphicFramePr>
          <p:nvPr>
            <p:extLst>
              <p:ext uri="{D42A27DB-BD31-4B8C-83A1-F6EECF244321}">
                <p14:modId xmlns:p14="http://schemas.microsoft.com/office/powerpoint/2010/main" val="96951019"/>
              </p:ext>
            </p:extLst>
          </p:nvPr>
        </p:nvGraphicFramePr>
        <p:xfrm>
          <a:off x="1146000" y="3132666"/>
          <a:ext cx="6773334" cy="792480"/>
        </p:xfrm>
        <a:graphic>
          <a:graphicData uri="http://schemas.openxmlformats.org/drawingml/2006/table">
            <a:tbl>
              <a:tblPr firstRow="1" bandRow="1">
                <a:tableStyleId>{5940675A-B579-460E-94D1-54222C63F5DA}</a:tableStyleId>
              </a:tblPr>
              <a:tblGrid>
                <a:gridCol w="1128889"/>
                <a:gridCol w="1128889"/>
                <a:gridCol w="1128889"/>
                <a:gridCol w="1128889"/>
                <a:gridCol w="1128889"/>
                <a:gridCol w="1128889"/>
              </a:tblGrid>
              <a:tr h="370840">
                <a:tc>
                  <a:txBody>
                    <a:bodyPr/>
                    <a:lstStyle/>
                    <a:p>
                      <a:pPr algn="ctr"/>
                      <a:r>
                        <a:rPr lang="en-US" sz="2000" dirty="0" smtClean="0">
                          <a:latin typeface="Times New Roman" charset="0"/>
                          <a:ea typeface="Times New Roman" charset="0"/>
                          <a:cs typeface="Times New Roman" charset="0"/>
                        </a:rPr>
                        <a:t>PC1</a:t>
                      </a:r>
                      <a:endParaRPr lang="en-US" sz="2000" dirty="0">
                        <a:latin typeface="Times New Roman" charset="0"/>
                        <a:ea typeface="Times New Roman" charset="0"/>
                        <a:cs typeface="Times New Roman"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latin typeface="Times New Roman" charset="0"/>
                          <a:ea typeface="Times New Roman" charset="0"/>
                          <a:cs typeface="Times New Roman" charset="0"/>
                        </a:rPr>
                        <a:t>PC2</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latin typeface="Times New Roman" charset="0"/>
                          <a:ea typeface="Times New Roman" charset="0"/>
                          <a:cs typeface="Times New Roman" charset="0"/>
                        </a:rPr>
                        <a:t>PC3</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latin typeface="Times New Roman" charset="0"/>
                          <a:ea typeface="Times New Roman" charset="0"/>
                          <a:cs typeface="Times New Roman" charset="0"/>
                        </a:rPr>
                        <a:t>PC4</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latin typeface="Times New Roman" charset="0"/>
                          <a:ea typeface="Times New Roman" charset="0"/>
                          <a:cs typeface="Times New Roman" charset="0"/>
                        </a:rPr>
                        <a:t>PC5</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latin typeface="Times New Roman" charset="0"/>
                          <a:ea typeface="Times New Roman" charset="0"/>
                          <a:cs typeface="Times New Roman" charset="0"/>
                        </a:rPr>
                        <a:t>Total</a:t>
                      </a:r>
                    </a:p>
                  </a:txBody>
                  <a:tcPr/>
                </a:tc>
              </a:tr>
              <a:tr h="370840">
                <a:tc>
                  <a:txBody>
                    <a:bodyPr/>
                    <a:lstStyle/>
                    <a:p>
                      <a:pPr algn="ctr"/>
                      <a:r>
                        <a:rPr lang="en-US" sz="2000" dirty="0" smtClean="0">
                          <a:latin typeface="Times New Roman" charset="0"/>
                          <a:ea typeface="Times New Roman" charset="0"/>
                          <a:cs typeface="Times New Roman" charset="0"/>
                        </a:rPr>
                        <a:t>78.6%</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12.6%</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2.21%</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1.72%</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0.87%</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96%</a:t>
                      </a:r>
                      <a:endParaRPr lang="en-US" sz="2000" dirty="0">
                        <a:latin typeface="Times New Roman" charset="0"/>
                        <a:ea typeface="Times New Roman" charset="0"/>
                        <a:cs typeface="Times New Roman" charset="0"/>
                      </a:endParaRPr>
                    </a:p>
                  </a:txBody>
                  <a:tcPr/>
                </a:tc>
              </a:tr>
            </a:tbl>
          </a:graphicData>
        </a:graphic>
      </p:graphicFrame>
    </p:spTree>
    <p:extLst>
      <p:ext uri="{BB962C8B-B14F-4D97-AF65-F5344CB8AC3E}">
        <p14:creationId xmlns:p14="http://schemas.microsoft.com/office/powerpoint/2010/main" val="7575455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charset="0"/>
                <a:ea typeface="Times New Roman" charset="0"/>
                <a:cs typeface="Times New Roman" charset="0"/>
              </a:rPr>
              <a:t>Clustering results</a:t>
            </a:r>
            <a:endParaRPr lang="en-US" dirty="0"/>
          </a:p>
        </p:txBody>
      </p:sp>
      <p:sp>
        <p:nvSpPr>
          <p:cNvPr id="3" name="Content Placeholder 2"/>
          <p:cNvSpPr>
            <a:spLocks noGrp="1"/>
          </p:cNvSpPr>
          <p:nvPr>
            <p:ph idx="1"/>
          </p:nvPr>
        </p:nvSpPr>
        <p:spPr>
          <a:xfrm>
            <a:off x="677334" y="1467644"/>
            <a:ext cx="8596668" cy="925511"/>
          </a:xfrm>
        </p:spPr>
        <p:txBody>
          <a:bodyPr>
            <a:normAutofit/>
          </a:bodyPr>
          <a:lstStyle/>
          <a:p>
            <a:r>
              <a:rPr lang="en-US" sz="2000" dirty="0" smtClean="0">
                <a:latin typeface="Times New Roman" charset="0"/>
                <a:ea typeface="Times New Roman" charset="0"/>
                <a:cs typeface="Times New Roman" charset="0"/>
              </a:rPr>
              <a:t>C</a:t>
            </a:r>
            <a:r>
              <a:rPr lang="en-US" altLang="zh-CN" sz="2000" dirty="0" smtClean="0">
                <a:latin typeface="Times New Roman" charset="0"/>
                <a:ea typeface="Times New Roman" charset="0"/>
                <a:cs typeface="Times New Roman" charset="0"/>
              </a:rPr>
              <a:t>lusters were labeled as “L” (Low end), “H” (High end), “S”(Slow start), “F”(Fast start), “A”(Aggressive) </a:t>
            </a:r>
            <a:r>
              <a:rPr lang="en-US" altLang="zh-CN" sz="2000" dirty="0">
                <a:latin typeface="Times New Roman" charset="0"/>
                <a:ea typeface="Times New Roman" charset="0"/>
                <a:cs typeface="Times New Roman" charset="0"/>
              </a:rPr>
              <a:t>and </a:t>
            </a:r>
            <a:r>
              <a:rPr lang="en-US" altLang="zh-CN" sz="2000" dirty="0" smtClean="0">
                <a:latin typeface="Times New Roman" charset="0"/>
                <a:ea typeface="Times New Roman" charset="0"/>
                <a:cs typeface="Times New Roman" charset="0"/>
              </a:rPr>
              <a:t>“E”(Early).</a:t>
            </a:r>
            <a:endParaRPr lang="en-US" sz="2000" dirty="0">
              <a:latin typeface="Times New Roman" charset="0"/>
              <a:ea typeface="Times New Roman" charset="0"/>
              <a:cs typeface="Times New Roman"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52" t="3694" r="4420"/>
          <a:stretch/>
        </p:blipFill>
        <p:spPr>
          <a:xfrm>
            <a:off x="677334" y="2247900"/>
            <a:ext cx="6629400" cy="4559300"/>
          </a:xfrm>
          <a:prstGeom prst="rect">
            <a:avLst/>
          </a:prstGeom>
        </p:spPr>
      </p:pic>
    </p:spTree>
    <p:extLst>
      <p:ext uri="{BB962C8B-B14F-4D97-AF65-F5344CB8AC3E}">
        <p14:creationId xmlns:p14="http://schemas.microsoft.com/office/powerpoint/2010/main" val="3592409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331" y="127926"/>
            <a:ext cx="8341469" cy="6463373"/>
          </a:xfrm>
          <a:prstGeom prst="rect">
            <a:avLst/>
          </a:prstGeom>
        </p:spPr>
      </p:pic>
    </p:spTree>
    <p:extLst>
      <p:ext uri="{BB962C8B-B14F-4D97-AF65-F5344CB8AC3E}">
        <p14:creationId xmlns:p14="http://schemas.microsoft.com/office/powerpoint/2010/main" val="18508138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charset="0"/>
                <a:ea typeface="Times New Roman" charset="0"/>
                <a:cs typeface="Times New Roman" charset="0"/>
              </a:rPr>
              <a:t>Insights from the results</a:t>
            </a:r>
            <a:endParaRPr lang="en-US" dirty="0"/>
          </a:p>
        </p:txBody>
      </p:sp>
      <p:sp>
        <p:nvSpPr>
          <p:cNvPr id="3" name="Content Placeholder 2"/>
          <p:cNvSpPr>
            <a:spLocks noGrp="1"/>
          </p:cNvSpPr>
          <p:nvPr>
            <p:ph idx="1"/>
          </p:nvPr>
        </p:nvSpPr>
        <p:spPr>
          <a:xfrm>
            <a:off x="677334" y="1930400"/>
            <a:ext cx="8295216" cy="4411661"/>
          </a:xfrm>
        </p:spPr>
        <p:txBody>
          <a:bodyPr>
            <a:normAutofit fontScale="85000" lnSpcReduction="20000"/>
          </a:bodyPr>
          <a:lstStyle/>
          <a:p>
            <a:r>
              <a:rPr lang="en-US" sz="2400" dirty="0" smtClean="0">
                <a:latin typeface="Times New Roman" charset="0"/>
                <a:ea typeface="Times New Roman" charset="0"/>
                <a:cs typeface="Times New Roman" charset="0"/>
              </a:rPr>
              <a:t>It is instructive </a:t>
            </a:r>
            <a:r>
              <a:rPr lang="en-US" sz="2400" dirty="0" smtClean="0">
                <a:latin typeface="Times New Roman" charset="0"/>
                <a:ea typeface="Times New Roman" charset="0"/>
                <a:cs typeface="Times New Roman" charset="0"/>
              </a:rPr>
              <a:t>to</a:t>
            </a:r>
            <a:r>
              <a:rPr lang="en-US" sz="2400" dirty="0" smtClean="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study the winning rate </a:t>
            </a:r>
            <a:r>
              <a:rPr lang="en-US" sz="2400" dirty="0">
                <a:latin typeface="Times New Roman" charset="0"/>
                <a:ea typeface="Times New Roman" charset="0"/>
                <a:cs typeface="Times New Roman" charset="0"/>
              </a:rPr>
              <a:t>and the average prices paid when winning the </a:t>
            </a:r>
            <a:r>
              <a:rPr lang="en-US" sz="2400" dirty="0" smtClean="0">
                <a:latin typeface="Times New Roman" charset="0"/>
                <a:ea typeface="Times New Roman" charset="0"/>
                <a:cs typeface="Times New Roman" charset="0"/>
              </a:rPr>
              <a:t>bid </a:t>
            </a:r>
            <a:r>
              <a:rPr lang="en-US" sz="2400" dirty="0" smtClean="0">
                <a:latin typeface="Times New Roman" charset="0"/>
                <a:ea typeface="Times New Roman" charset="0"/>
                <a:cs typeface="Times New Roman" charset="0"/>
              </a:rPr>
              <a:t>for each cluster.</a:t>
            </a:r>
          </a:p>
          <a:p>
            <a:pPr lvl="1"/>
            <a:r>
              <a:rPr lang="en-US" sz="2400" dirty="0" smtClean="0">
                <a:latin typeface="Times New Roman" charset="0"/>
                <a:ea typeface="Times New Roman" charset="0"/>
                <a:cs typeface="Times New Roman" charset="0"/>
              </a:rPr>
              <a:t>Winning rate = the fraction of bidders in the cluster winning the auction</a:t>
            </a:r>
          </a:p>
          <a:p>
            <a:pPr lvl="1"/>
            <a:endParaRPr lang="en-US" sz="2400" dirty="0">
              <a:latin typeface="Times New Roman" charset="0"/>
              <a:ea typeface="Times New Roman" charset="0"/>
              <a:cs typeface="Times New Roman" charset="0"/>
            </a:endParaRPr>
          </a:p>
          <a:p>
            <a:endParaRPr lang="en-US" sz="2400" dirty="0">
              <a:latin typeface="Times New Roman" charset="0"/>
              <a:ea typeface="Times New Roman" charset="0"/>
              <a:cs typeface="Times New Roman" charset="0"/>
            </a:endParaRPr>
          </a:p>
          <a:p>
            <a:endParaRPr lang="en-US" sz="2400" dirty="0" smtClean="0">
              <a:latin typeface="Times New Roman" charset="0"/>
              <a:ea typeface="Times New Roman" charset="0"/>
              <a:cs typeface="Times New Roman" charset="0"/>
            </a:endParaRPr>
          </a:p>
          <a:p>
            <a:endParaRPr lang="en-US" sz="2400" dirty="0" smtClean="0">
              <a:latin typeface="Times New Roman" charset="0"/>
              <a:ea typeface="Times New Roman" charset="0"/>
              <a:cs typeface="Times New Roman" charset="0"/>
            </a:endParaRPr>
          </a:p>
          <a:p>
            <a:endParaRPr lang="en-US" sz="2400" dirty="0" smtClean="0">
              <a:latin typeface="Times New Roman" charset="0"/>
              <a:ea typeface="Times New Roman" charset="0"/>
              <a:cs typeface="Times New Roman" charset="0"/>
            </a:endParaRPr>
          </a:p>
          <a:p>
            <a:endParaRPr lang="en-US" sz="2400" dirty="0">
              <a:latin typeface="Times New Roman" charset="0"/>
              <a:ea typeface="Times New Roman" charset="0"/>
              <a:cs typeface="Times New Roman" charset="0"/>
            </a:endParaRPr>
          </a:p>
          <a:p>
            <a:endParaRPr lang="en-US" sz="2400" dirty="0" smtClean="0">
              <a:latin typeface="Times New Roman" charset="0"/>
              <a:ea typeface="Times New Roman" charset="0"/>
              <a:cs typeface="Times New Roman" charset="0"/>
            </a:endParaRPr>
          </a:p>
          <a:p>
            <a:r>
              <a:rPr lang="en-US" sz="2400" dirty="0" smtClean="0">
                <a:latin typeface="Times New Roman" charset="0"/>
                <a:ea typeface="Times New Roman" charset="0"/>
                <a:cs typeface="Times New Roman" charset="0"/>
              </a:rPr>
              <a:t>It </a:t>
            </a:r>
            <a:r>
              <a:rPr lang="en-US" sz="2400" dirty="0">
                <a:latin typeface="Times New Roman" charset="0"/>
                <a:ea typeface="Times New Roman" charset="0"/>
                <a:cs typeface="Times New Roman" charset="0"/>
              </a:rPr>
              <a:t>turns out that the 6 bidding trajectories can be clearly distinguished in </a:t>
            </a:r>
            <a:r>
              <a:rPr lang="en-US" sz="2400" dirty="0" smtClean="0">
                <a:latin typeface="Times New Roman" charset="0"/>
                <a:ea typeface="Times New Roman" charset="0"/>
                <a:cs typeface="Times New Roman" charset="0"/>
              </a:rPr>
              <a:t>terms </a:t>
            </a:r>
            <a:r>
              <a:rPr lang="en-US" sz="2400" dirty="0">
                <a:latin typeface="Times New Roman" charset="0"/>
                <a:ea typeface="Times New Roman" charset="0"/>
                <a:cs typeface="Times New Roman" charset="0"/>
              </a:rPr>
              <a:t>of how well </a:t>
            </a:r>
            <a:r>
              <a:rPr lang="en-US" sz="2400" dirty="0" smtClean="0">
                <a:latin typeface="Times New Roman" charset="0"/>
                <a:ea typeface="Times New Roman" charset="0"/>
                <a:cs typeface="Times New Roman" charset="0"/>
              </a:rPr>
              <a:t>the they achieve their goals.</a:t>
            </a:r>
          </a:p>
          <a:p>
            <a:endParaRPr lang="en-US" sz="2000" dirty="0" smtClean="0">
              <a:latin typeface="Times New Roman" charset="0"/>
              <a:ea typeface="Times New Roman" charset="0"/>
              <a:cs typeface="Times New Roman" charset="0"/>
            </a:endParaRPr>
          </a:p>
          <a:p>
            <a:endParaRPr lang="en-US" sz="2000" dirty="0">
              <a:latin typeface="Times New Roman" charset="0"/>
              <a:ea typeface="Times New Roman" charset="0"/>
              <a:cs typeface="Times New Roman" charset="0"/>
            </a:endParaRPr>
          </a:p>
        </p:txBody>
      </p:sp>
      <p:graphicFrame>
        <p:nvGraphicFramePr>
          <p:cNvPr id="4" name="Table 3"/>
          <p:cNvGraphicFramePr>
            <a:graphicFrameLocks noGrp="1"/>
          </p:cNvGraphicFramePr>
          <p:nvPr>
            <p:extLst>
              <p:ext uri="{D42A27DB-BD31-4B8C-83A1-F6EECF244321}">
                <p14:modId xmlns:p14="http://schemas.microsoft.com/office/powerpoint/2010/main" val="948600309"/>
              </p:ext>
            </p:extLst>
          </p:nvPr>
        </p:nvGraphicFramePr>
        <p:xfrm>
          <a:off x="1314447" y="3142986"/>
          <a:ext cx="7658103" cy="1806786"/>
        </p:xfrm>
        <a:graphic>
          <a:graphicData uri="http://schemas.openxmlformats.org/drawingml/2006/table">
            <a:tbl>
              <a:tblPr firstRow="1" bandRow="1">
                <a:tableStyleId>{5940675A-B579-460E-94D1-54222C63F5DA}</a:tableStyleId>
              </a:tblPr>
              <a:tblGrid>
                <a:gridCol w="1337338"/>
                <a:gridCol w="1020257"/>
                <a:gridCol w="1081042"/>
                <a:gridCol w="1046541"/>
                <a:gridCol w="1058041"/>
                <a:gridCol w="1040464"/>
                <a:gridCol w="1074420"/>
              </a:tblGrid>
              <a:tr h="404706">
                <a:tc>
                  <a:txBody>
                    <a:bodyPr/>
                    <a:lstStyle/>
                    <a:p>
                      <a:pPr algn="ctr"/>
                      <a:r>
                        <a:rPr lang="en-US" sz="2000" dirty="0" smtClean="0">
                          <a:latin typeface="Times New Roman" charset="0"/>
                          <a:ea typeface="Times New Roman" charset="0"/>
                          <a:cs typeface="Times New Roman" charset="0"/>
                        </a:rPr>
                        <a:t>Cluster</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H</a:t>
                      </a:r>
                      <a:endParaRPr lang="en-US" sz="2000" dirty="0">
                        <a:latin typeface="Times New Roman" charset="0"/>
                        <a:ea typeface="Times New Roman" charset="0"/>
                        <a:cs typeface="Times New Roman"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latin typeface="Times New Roman" charset="0"/>
                          <a:ea typeface="Times New Roman" charset="0"/>
                          <a:cs typeface="Times New Roman" charset="0"/>
                        </a:rPr>
                        <a:t>A</a:t>
                      </a:r>
                      <a:endParaRPr lang="en-US" sz="2000" dirty="0" smtClean="0">
                        <a:latin typeface="Times New Roman" charset="0"/>
                        <a:ea typeface="Times New Roman" charset="0"/>
                        <a:cs typeface="Times New Roman"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latin typeface="Times New Roman" charset="0"/>
                          <a:ea typeface="Times New Roman" charset="0"/>
                          <a:cs typeface="Times New Roman" charset="0"/>
                        </a:rPr>
                        <a:t>L</a:t>
                      </a:r>
                      <a:endParaRPr lang="en-US" sz="2000" dirty="0" smtClean="0">
                        <a:latin typeface="Times New Roman" charset="0"/>
                        <a:ea typeface="Times New Roman" charset="0"/>
                        <a:cs typeface="Times New Roman"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latin typeface="Times New Roman" charset="0"/>
                          <a:ea typeface="Times New Roman" charset="0"/>
                          <a:cs typeface="Times New Roman" charset="0"/>
                        </a:rPr>
                        <a:t>S</a:t>
                      </a:r>
                      <a:endParaRPr lang="en-US" sz="2000" dirty="0" smtClean="0">
                        <a:latin typeface="Times New Roman" charset="0"/>
                        <a:ea typeface="Times New Roman" charset="0"/>
                        <a:cs typeface="Times New Roman"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latin typeface="Times New Roman" charset="0"/>
                          <a:ea typeface="Times New Roman" charset="0"/>
                          <a:cs typeface="Times New Roman" charset="0"/>
                        </a:rPr>
                        <a:t>E</a:t>
                      </a:r>
                      <a:endParaRPr lang="en-US" sz="2000" dirty="0" smtClean="0">
                        <a:latin typeface="Times New Roman" charset="0"/>
                        <a:ea typeface="Times New Roman" charset="0"/>
                        <a:cs typeface="Times New Roman"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latin typeface="Times New Roman" charset="0"/>
                          <a:ea typeface="Times New Roman" charset="0"/>
                          <a:cs typeface="Times New Roman" charset="0"/>
                        </a:rPr>
                        <a:t>F</a:t>
                      </a:r>
                      <a:endParaRPr lang="en-US" sz="2000" dirty="0" smtClean="0">
                        <a:latin typeface="Times New Roman" charset="0"/>
                        <a:ea typeface="Times New Roman" charset="0"/>
                        <a:cs typeface="Times New Roman" charset="0"/>
                      </a:endParaRPr>
                    </a:p>
                  </a:txBody>
                  <a:tcPr/>
                </a:tc>
              </a:tr>
              <a:tr h="370840">
                <a:tc>
                  <a:txBody>
                    <a:bodyPr/>
                    <a:lstStyle/>
                    <a:p>
                      <a:pPr algn="ctr"/>
                      <a:r>
                        <a:rPr lang="en-US" sz="2000" dirty="0" smtClean="0">
                          <a:latin typeface="Times New Roman" charset="0"/>
                          <a:ea typeface="Times New Roman" charset="0"/>
                          <a:cs typeface="Times New Roman" charset="0"/>
                        </a:rPr>
                        <a:t>Winning rate</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24.3%</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9.1%</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7.5%</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0.67%</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0.45%</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0%</a:t>
                      </a:r>
                      <a:endParaRPr lang="en-US" sz="2000" dirty="0">
                        <a:latin typeface="Times New Roman" charset="0"/>
                        <a:ea typeface="Times New Roman" charset="0"/>
                        <a:cs typeface="Times New Roman" charset="0"/>
                      </a:endParaRPr>
                    </a:p>
                  </a:txBody>
                  <a:tcPr/>
                </a:tc>
              </a:tr>
              <a:tr h="370840">
                <a:tc>
                  <a:txBody>
                    <a:bodyPr/>
                    <a:lstStyle/>
                    <a:p>
                      <a:pPr algn="ctr"/>
                      <a:r>
                        <a:rPr lang="en-US" sz="2000" dirty="0" smtClean="0">
                          <a:latin typeface="Times New Roman" charset="0"/>
                          <a:ea typeface="Times New Roman" charset="0"/>
                          <a:cs typeface="Times New Roman" charset="0"/>
                        </a:rPr>
                        <a:t>Average</a:t>
                      </a:r>
                      <a:r>
                        <a:rPr lang="en-US" sz="2000" baseline="0" dirty="0" smtClean="0">
                          <a:latin typeface="Times New Roman" charset="0"/>
                          <a:ea typeface="Times New Roman" charset="0"/>
                          <a:cs typeface="Times New Roman" charset="0"/>
                        </a:rPr>
                        <a:t> prices paid</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237$</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245$</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208$</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177$</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230$</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NA</a:t>
                      </a:r>
                      <a:endParaRPr lang="en-US" sz="2000" dirty="0">
                        <a:latin typeface="Times New Roman" charset="0"/>
                        <a:ea typeface="Times New Roman" charset="0"/>
                        <a:cs typeface="Times New Roman" charset="0"/>
                      </a:endParaRPr>
                    </a:p>
                  </a:txBody>
                  <a:tcPr/>
                </a:tc>
              </a:tr>
            </a:tbl>
          </a:graphicData>
        </a:graphic>
      </p:graphicFrame>
    </p:spTree>
    <p:extLst>
      <p:ext uri="{BB962C8B-B14F-4D97-AF65-F5344CB8AC3E}">
        <p14:creationId xmlns:p14="http://schemas.microsoft.com/office/powerpoint/2010/main" val="13865584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charset="0"/>
                <a:ea typeface="Times New Roman" charset="0"/>
                <a:cs typeface="Times New Roman" charset="0"/>
              </a:rPr>
              <a:t>Summary</a:t>
            </a:r>
            <a:endParaRPr lang="en-US" dirty="0"/>
          </a:p>
        </p:txBody>
      </p:sp>
      <p:sp>
        <p:nvSpPr>
          <p:cNvPr id="3" name="Content Placeholder 2"/>
          <p:cNvSpPr>
            <a:spLocks noGrp="1"/>
          </p:cNvSpPr>
          <p:nvPr>
            <p:ph idx="1"/>
          </p:nvPr>
        </p:nvSpPr>
        <p:spPr>
          <a:xfrm>
            <a:off x="677334" y="1703389"/>
            <a:ext cx="8596668" cy="3880773"/>
          </a:xfrm>
        </p:spPr>
        <p:txBody>
          <a:bodyPr>
            <a:normAutofit/>
          </a:bodyPr>
          <a:lstStyle/>
          <a:p>
            <a:r>
              <a:rPr lang="en-US" sz="2000" dirty="0" smtClean="0">
                <a:latin typeface="Times New Roman" charset="0"/>
                <a:ea typeface="Times New Roman" charset="0"/>
                <a:cs typeface="Times New Roman" charset="0"/>
              </a:rPr>
              <a:t>The propose methodology is generally useful for longitudinal studies where clustering of subjects is of interest and data are sparse and irregular.</a:t>
            </a:r>
          </a:p>
          <a:p>
            <a:pPr lvl="1"/>
            <a:r>
              <a:rPr lang="en-US" sz="2000" dirty="0">
                <a:latin typeface="Times New Roman" charset="0"/>
                <a:ea typeface="Times New Roman" charset="0"/>
                <a:cs typeface="Times New Roman" charset="0"/>
              </a:rPr>
              <a:t>The proposed functional distance is defined conditionally on observed data of the underlying trajectories.</a:t>
            </a:r>
          </a:p>
          <a:p>
            <a:pPr lvl="1"/>
            <a:r>
              <a:rPr lang="en-US" sz="2000" dirty="0">
                <a:latin typeface="Times New Roman" charset="0"/>
                <a:ea typeface="Times New Roman" charset="0"/>
                <a:cs typeface="Times New Roman" charset="0"/>
              </a:rPr>
              <a:t>Once the distances for such data have been obtained, besides MDS and K-means clustering, many different statistical tools can be applied to classify such data. </a:t>
            </a:r>
            <a:endParaRPr lang="en-US" sz="2000" dirty="0" smtClean="0">
              <a:latin typeface="Times New Roman" charset="0"/>
              <a:ea typeface="Times New Roman" charset="0"/>
              <a:cs typeface="Times New Roman" charset="0"/>
            </a:endParaRPr>
          </a:p>
          <a:p>
            <a:pPr lvl="1"/>
            <a:endParaRPr lang="en-US" sz="2000" dirty="0" smtClean="0">
              <a:latin typeface="Times New Roman" charset="0"/>
              <a:ea typeface="Times New Roman" charset="0"/>
              <a:cs typeface="Times New Roman" charset="0"/>
            </a:endParaRPr>
          </a:p>
          <a:p>
            <a:r>
              <a:rPr lang="en-US" sz="2000" dirty="0" smtClean="0">
                <a:latin typeface="Times New Roman" charset="0"/>
                <a:ea typeface="Times New Roman" charset="0"/>
                <a:cs typeface="Times New Roman" charset="0"/>
              </a:rPr>
              <a:t>Appling this proposed method on online auction data reveals some interesting features of each particular bidding strategies.</a:t>
            </a:r>
          </a:p>
          <a:p>
            <a:endParaRPr lang="en-US" dirty="0"/>
          </a:p>
        </p:txBody>
      </p:sp>
    </p:spTree>
    <p:extLst>
      <p:ext uri="{BB962C8B-B14F-4D97-AF65-F5344CB8AC3E}">
        <p14:creationId xmlns:p14="http://schemas.microsoft.com/office/powerpoint/2010/main" val="16774446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3140" y="2609850"/>
            <a:ext cx="6515100" cy="1790700"/>
          </a:xfrm>
        </p:spPr>
        <p:txBody>
          <a:bodyPr>
            <a:normAutofit/>
          </a:bodyPr>
          <a:lstStyle/>
          <a:p>
            <a:r>
              <a:rPr lang="en-US" sz="5000" dirty="0" smtClean="0"/>
              <a:t>Thanks </a:t>
            </a:r>
            <a:r>
              <a:rPr lang="en-US" sz="5000" smtClean="0"/>
              <a:t>for listening!</a:t>
            </a:r>
            <a:endParaRPr lang="en-US" sz="5000" dirty="0"/>
          </a:p>
        </p:txBody>
      </p:sp>
    </p:spTree>
    <p:extLst>
      <p:ext uri="{BB962C8B-B14F-4D97-AF65-F5344CB8AC3E}">
        <p14:creationId xmlns:p14="http://schemas.microsoft.com/office/powerpoint/2010/main" val="4488726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charset="0"/>
                <a:ea typeface="Times New Roman" charset="0"/>
                <a:cs typeface="Times New Roman" charset="0"/>
              </a:rPr>
              <a:t>Functional data clustering</a:t>
            </a:r>
            <a:endParaRPr lang="en-US" b="1" dirty="0">
              <a:solidFill>
                <a:schemeClr val="tx1"/>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677334" y="2236789"/>
            <a:ext cx="8596668" cy="2982911"/>
          </a:xfrm>
        </p:spPr>
        <p:txBody>
          <a:bodyPr/>
          <a:lstStyle/>
          <a:p>
            <a:r>
              <a:rPr lang="en-US" sz="2000" dirty="0">
                <a:latin typeface="Times New Roman" charset="0"/>
                <a:ea typeface="Times New Roman" charset="0"/>
                <a:cs typeface="Times New Roman" charset="0"/>
              </a:rPr>
              <a:t>The goal of clustering analysis is to group a collection of </a:t>
            </a:r>
            <a:r>
              <a:rPr lang="en-US" sz="2000" dirty="0" smtClean="0">
                <a:latin typeface="Times New Roman" charset="0"/>
                <a:ea typeface="Times New Roman" charset="0"/>
                <a:cs typeface="Times New Roman" charset="0"/>
              </a:rPr>
              <a:t>subjects into </a:t>
            </a:r>
            <a:r>
              <a:rPr lang="en-US" sz="2000" dirty="0">
                <a:latin typeface="Times New Roman" charset="0"/>
                <a:ea typeface="Times New Roman" charset="0"/>
                <a:cs typeface="Times New Roman" charset="0"/>
              </a:rPr>
              <a:t>clusters.</a:t>
            </a:r>
          </a:p>
          <a:p>
            <a:r>
              <a:rPr lang="en-US" sz="2000" dirty="0">
                <a:latin typeface="Times New Roman" charset="0"/>
                <a:ea typeface="Times New Roman" charset="0"/>
                <a:cs typeface="Times New Roman" charset="0"/>
              </a:rPr>
              <a:t>A measure of similarity/dissimilarity between subjects is </a:t>
            </a:r>
            <a:r>
              <a:rPr lang="en-US" sz="2000" dirty="0" smtClean="0">
                <a:latin typeface="Times New Roman" charset="0"/>
                <a:ea typeface="Times New Roman" charset="0"/>
                <a:cs typeface="Times New Roman" charset="0"/>
              </a:rPr>
              <a:t>a necessary </a:t>
            </a:r>
            <a:r>
              <a:rPr lang="en-US" sz="2000" dirty="0">
                <a:latin typeface="Times New Roman" charset="0"/>
                <a:ea typeface="Times New Roman" charset="0"/>
                <a:cs typeface="Times New Roman" charset="0"/>
              </a:rPr>
              <a:t>ingredient for </a:t>
            </a:r>
            <a:r>
              <a:rPr lang="en-US" sz="2000" dirty="0" smtClean="0">
                <a:latin typeface="Times New Roman" charset="0"/>
                <a:ea typeface="Times New Roman" charset="0"/>
                <a:cs typeface="Times New Roman" charset="0"/>
              </a:rPr>
              <a:t>distance-based clustering</a:t>
            </a:r>
            <a:r>
              <a:rPr lang="en-US" sz="2000" dirty="0">
                <a:latin typeface="Times New Roman" charset="0"/>
                <a:ea typeface="Times New Roman" charset="0"/>
                <a:cs typeface="Times New Roman" charset="0"/>
              </a:rPr>
              <a:t>.</a:t>
            </a:r>
          </a:p>
          <a:p>
            <a:r>
              <a:rPr lang="en-US" sz="2000" dirty="0">
                <a:latin typeface="Times New Roman" charset="0"/>
                <a:ea typeface="Times New Roman" charset="0"/>
                <a:cs typeface="Times New Roman" charset="0"/>
              </a:rPr>
              <a:t>Finding a suitable distance measure for irregularly and </a:t>
            </a:r>
            <a:r>
              <a:rPr lang="en-US" sz="2000" dirty="0" smtClean="0">
                <a:latin typeface="Times New Roman" charset="0"/>
                <a:ea typeface="Times New Roman" charset="0"/>
                <a:cs typeface="Times New Roman" charset="0"/>
              </a:rPr>
              <a:t>sparsely observed </a:t>
            </a:r>
            <a:r>
              <a:rPr lang="en-US" sz="2000" dirty="0">
                <a:latin typeface="Times New Roman" charset="0"/>
                <a:ea typeface="Times New Roman" charset="0"/>
                <a:cs typeface="Times New Roman" charset="0"/>
              </a:rPr>
              <a:t>longitudinal data can be a </a:t>
            </a:r>
            <a:r>
              <a:rPr lang="en-US" sz="2000" dirty="0" smtClean="0">
                <a:latin typeface="Times New Roman" charset="0"/>
                <a:ea typeface="Times New Roman" charset="0"/>
                <a:cs typeface="Times New Roman" charset="0"/>
              </a:rPr>
              <a:t>challenge.</a:t>
            </a:r>
          </a:p>
          <a:p>
            <a:pPr lvl="1"/>
            <a:r>
              <a:rPr lang="en-US" sz="2000" dirty="0" smtClean="0">
                <a:latin typeface="Times New Roman" charset="0"/>
                <a:ea typeface="Times New Roman" charset="0"/>
                <a:cs typeface="Times New Roman" charset="0"/>
              </a:rPr>
              <a:t>i.e</a:t>
            </a:r>
            <a:r>
              <a:rPr lang="en-US" sz="2000" dirty="0">
                <a:latin typeface="Times New Roman" charset="0"/>
                <a:ea typeface="Times New Roman" charset="0"/>
                <a:cs typeface="Times New Roman" charset="0"/>
              </a:rPr>
              <a:t>. the online auction </a:t>
            </a:r>
            <a:r>
              <a:rPr lang="en-US" sz="2000" dirty="0" smtClean="0">
                <a:latin typeface="Times New Roman" charset="0"/>
                <a:ea typeface="Times New Roman" charset="0"/>
                <a:cs typeface="Times New Roman" charset="0"/>
              </a:rPr>
              <a:t>data</a:t>
            </a:r>
            <a:endParaRPr lang="en-US" sz="2000" dirty="0">
              <a:latin typeface="Times New Roman" charset="0"/>
              <a:ea typeface="Times New Roman" charset="0"/>
              <a:cs typeface="Times New Roman" charset="0"/>
            </a:endParaRPr>
          </a:p>
          <a:p>
            <a:endParaRPr lang="en-US" dirty="0"/>
          </a:p>
        </p:txBody>
      </p:sp>
    </p:spTree>
    <p:extLst>
      <p:ext uri="{BB962C8B-B14F-4D97-AF65-F5344CB8AC3E}">
        <p14:creationId xmlns:p14="http://schemas.microsoft.com/office/powerpoint/2010/main" val="3147354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66786" y="0"/>
            <a:ext cx="4715013" cy="6825228"/>
          </a:xfrm>
        </p:spPr>
      </p:pic>
    </p:spTree>
    <p:extLst>
      <p:ext uri="{BB962C8B-B14F-4D97-AF65-F5344CB8AC3E}">
        <p14:creationId xmlns:p14="http://schemas.microsoft.com/office/powerpoint/2010/main" val="18878826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charset="0"/>
                <a:ea typeface="Times New Roman" charset="0"/>
                <a:cs typeface="Times New Roman" charset="0"/>
              </a:rPr>
              <a:t>Online Auction Data</a:t>
            </a:r>
            <a:endParaRPr lang="en-US" b="1" dirty="0">
              <a:solidFill>
                <a:schemeClr val="tx1"/>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677334" y="1948557"/>
            <a:ext cx="8596668" cy="3880773"/>
          </a:xfrm>
        </p:spPr>
        <p:txBody>
          <a:bodyPr>
            <a:normAutofit fontScale="92500" lnSpcReduction="10000"/>
          </a:bodyPr>
          <a:lstStyle/>
          <a:p>
            <a:r>
              <a:rPr lang="en-US" sz="2000" dirty="0">
                <a:latin typeface="Times New Roman" charset="0"/>
                <a:ea typeface="Times New Roman" charset="0"/>
                <a:cs typeface="Times New Roman" charset="0"/>
              </a:rPr>
              <a:t>Each bidder can submit the maximum amount they are willing </a:t>
            </a:r>
            <a:r>
              <a:rPr lang="en-US" sz="2000" dirty="0" smtClean="0">
                <a:latin typeface="Times New Roman" charset="0"/>
                <a:ea typeface="Times New Roman" charset="0"/>
                <a:cs typeface="Times New Roman" charset="0"/>
              </a:rPr>
              <a:t>to pay </a:t>
            </a:r>
            <a:r>
              <a:rPr lang="en-US" sz="2000" dirty="0">
                <a:latin typeface="Times New Roman" charset="0"/>
                <a:ea typeface="Times New Roman" charset="0"/>
                <a:cs typeface="Times New Roman" charset="0"/>
              </a:rPr>
              <a:t>(WTP) for the item.</a:t>
            </a:r>
          </a:p>
          <a:p>
            <a:r>
              <a:rPr lang="en-US" sz="2000" dirty="0">
                <a:latin typeface="Times New Roman" charset="0"/>
                <a:ea typeface="Times New Roman" charset="0"/>
                <a:cs typeface="Times New Roman" charset="0"/>
              </a:rPr>
              <a:t>The duration of the auction is </a:t>
            </a:r>
            <a:r>
              <a:rPr lang="en-US" sz="2000" dirty="0" smtClean="0">
                <a:latin typeface="Times New Roman" charset="0"/>
                <a:ea typeface="Times New Roman" charset="0"/>
                <a:cs typeface="Times New Roman" charset="0"/>
              </a:rPr>
              <a:t>pre-determined.</a:t>
            </a:r>
          </a:p>
          <a:p>
            <a:r>
              <a:rPr lang="en-US" sz="2000" dirty="0" smtClean="0">
                <a:latin typeface="Times New Roman" charset="0"/>
                <a:ea typeface="Times New Roman" charset="0"/>
                <a:cs typeface="Times New Roman" charset="0"/>
              </a:rPr>
              <a:t>A </a:t>
            </a:r>
            <a:r>
              <a:rPr lang="en-US" sz="2000" dirty="0">
                <a:latin typeface="Times New Roman" charset="0"/>
                <a:ea typeface="Times New Roman" charset="0"/>
                <a:cs typeface="Times New Roman" charset="0"/>
              </a:rPr>
              <a:t>bidder can place as many bids as desired at any WTP </a:t>
            </a:r>
            <a:r>
              <a:rPr lang="en-US" sz="2000" dirty="0" smtClean="0">
                <a:latin typeface="Times New Roman" charset="0"/>
                <a:ea typeface="Times New Roman" charset="0"/>
                <a:cs typeface="Times New Roman" charset="0"/>
              </a:rPr>
              <a:t>amount and </a:t>
            </a:r>
            <a:r>
              <a:rPr lang="en-US" sz="2000" dirty="0">
                <a:latin typeface="Times New Roman" charset="0"/>
                <a:ea typeface="Times New Roman" charset="0"/>
                <a:cs typeface="Times New Roman" charset="0"/>
              </a:rPr>
              <a:t>at any time while the auction is in progress</a:t>
            </a:r>
            <a:r>
              <a:rPr lang="en-US" sz="2000" dirty="0" smtClean="0">
                <a:latin typeface="Times New Roman" charset="0"/>
                <a:ea typeface="Times New Roman" charset="0"/>
                <a:cs typeface="Times New Roman" charset="0"/>
              </a:rPr>
              <a:t>.</a:t>
            </a:r>
          </a:p>
          <a:p>
            <a:r>
              <a:rPr lang="en-US" sz="2000" dirty="0">
                <a:latin typeface="Times New Roman" charset="0"/>
                <a:ea typeface="Times New Roman" charset="0"/>
                <a:cs typeface="Times New Roman" charset="0"/>
              </a:rPr>
              <a:t>Online auction data contain series of all WTP amounts and the time at which these were </a:t>
            </a:r>
            <a:r>
              <a:rPr lang="en-US" sz="2000" dirty="0" smtClean="0">
                <a:latin typeface="Times New Roman" charset="0"/>
                <a:ea typeface="Times New Roman" charset="0"/>
                <a:cs typeface="Times New Roman" charset="0"/>
              </a:rPr>
              <a:t>submitted </a:t>
            </a:r>
            <a:r>
              <a:rPr lang="mr-IN" sz="2000" dirty="0" smtClean="0">
                <a:latin typeface="Times New Roman" charset="0"/>
                <a:ea typeface="Times New Roman" charset="0"/>
                <a:cs typeface="Times New Roman" charset="0"/>
              </a:rPr>
              <a:t>–</a:t>
            </a:r>
            <a:r>
              <a:rPr lang="en-US" sz="2000" dirty="0" smtClean="0">
                <a:latin typeface="Times New Roman" charset="0"/>
                <a:ea typeface="Times New Roman" charset="0"/>
                <a:cs typeface="Times New Roman" charset="0"/>
              </a:rPr>
              <a:t> </a:t>
            </a:r>
            <a:r>
              <a:rPr lang="en-US" sz="2000" b="1" dirty="0" smtClean="0">
                <a:latin typeface="Times New Roman" charset="0"/>
                <a:ea typeface="Times New Roman" charset="0"/>
                <a:cs typeface="Times New Roman" charset="0"/>
              </a:rPr>
              <a:t>bidding history</a:t>
            </a:r>
            <a:r>
              <a:rPr lang="en-US" sz="2000" dirty="0" smtClean="0">
                <a:latin typeface="Times New Roman" charset="0"/>
                <a:ea typeface="Times New Roman" charset="0"/>
                <a:cs typeface="Times New Roman" charset="0"/>
              </a:rPr>
              <a:t>.</a:t>
            </a:r>
            <a:endParaRPr lang="en-US" sz="2000" dirty="0" smtClean="0">
              <a:latin typeface="Times New Roman" charset="0"/>
              <a:ea typeface="Times New Roman" charset="0"/>
              <a:cs typeface="Times New Roman" charset="0"/>
            </a:endParaRPr>
          </a:p>
          <a:p>
            <a:r>
              <a:rPr lang="en-US" sz="2000" dirty="0" smtClean="0">
                <a:latin typeface="Times New Roman" charset="0"/>
                <a:ea typeface="Times New Roman" charset="0"/>
                <a:cs typeface="Times New Roman" charset="0"/>
              </a:rPr>
              <a:t>We are interested in the underlying </a:t>
            </a:r>
            <a:r>
              <a:rPr lang="en-US" sz="2000" b="1" dirty="0" smtClean="0">
                <a:latin typeface="Times New Roman" charset="0"/>
                <a:ea typeface="Times New Roman" charset="0"/>
                <a:cs typeface="Times New Roman" charset="0"/>
              </a:rPr>
              <a:t>bidder trajectory</a:t>
            </a:r>
          </a:p>
          <a:p>
            <a:pPr lvl="1"/>
            <a:r>
              <a:rPr lang="en-US" sz="2000" dirty="0" smtClean="0">
                <a:latin typeface="Times New Roman" charset="0"/>
                <a:ea typeface="Times New Roman" charset="0"/>
                <a:cs typeface="Times New Roman" charset="0"/>
              </a:rPr>
              <a:t>A </a:t>
            </a:r>
            <a:r>
              <a:rPr lang="en-US" sz="2000" dirty="0">
                <a:latin typeface="Times New Roman" charset="0"/>
                <a:ea typeface="Times New Roman" charset="0"/>
                <a:cs typeface="Times New Roman" charset="0"/>
              </a:rPr>
              <a:t>continuous function that corresponding to a specific realization </a:t>
            </a:r>
            <a:r>
              <a:rPr lang="en-US" sz="2000" dirty="0" smtClean="0">
                <a:latin typeface="Times New Roman" charset="0"/>
                <a:ea typeface="Times New Roman" charset="0"/>
                <a:cs typeface="Times New Roman" charset="0"/>
              </a:rPr>
              <a:t>of a </a:t>
            </a:r>
            <a:r>
              <a:rPr lang="en-US" sz="2000" dirty="0">
                <a:latin typeface="Times New Roman" charset="0"/>
                <a:ea typeface="Times New Roman" charset="0"/>
                <a:cs typeface="Times New Roman" charset="0"/>
              </a:rPr>
              <a:t>stochastic process.</a:t>
            </a:r>
          </a:p>
          <a:p>
            <a:pPr lvl="1"/>
            <a:r>
              <a:rPr lang="en-US" sz="2000" dirty="0">
                <a:latin typeface="Times New Roman" charset="0"/>
                <a:ea typeface="Times New Roman" charset="0"/>
                <a:cs typeface="Times New Roman" charset="0"/>
              </a:rPr>
              <a:t>Will reflect the bidder behavior.</a:t>
            </a:r>
          </a:p>
          <a:p>
            <a:endParaRPr lang="en-US" dirty="0"/>
          </a:p>
        </p:txBody>
      </p:sp>
    </p:spTree>
    <p:extLst>
      <p:ext uri="{BB962C8B-B14F-4D97-AF65-F5344CB8AC3E}">
        <p14:creationId xmlns:p14="http://schemas.microsoft.com/office/powerpoint/2010/main" val="15335831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Times New Roman" charset="0"/>
                <a:ea typeface="Times New Roman" charset="0"/>
                <a:cs typeface="Times New Roman" charset="0"/>
              </a:rPr>
              <a:t>Online Auction Data</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a:xfrm>
            <a:off x="677334" y="1889471"/>
            <a:ext cx="8596668" cy="3889029"/>
          </a:xfrm>
        </p:spPr>
        <p:txBody>
          <a:bodyPr>
            <a:normAutofit/>
          </a:bodyPr>
          <a:lstStyle/>
          <a:p>
            <a:r>
              <a:rPr lang="en-US" sz="2000" dirty="0" smtClean="0">
                <a:latin typeface="Times New Roman" charset="0"/>
                <a:ea typeface="Times New Roman" charset="0"/>
                <a:cs typeface="Times New Roman" charset="0"/>
              </a:rPr>
              <a:t>Characteristic </a:t>
            </a:r>
            <a:r>
              <a:rPr lang="en-US" sz="2000" dirty="0">
                <a:latin typeface="Times New Roman" charset="0"/>
                <a:ea typeface="Times New Roman" charset="0"/>
                <a:cs typeface="Times New Roman" charset="0"/>
              </a:rPr>
              <a:t>of online auction </a:t>
            </a:r>
            <a:r>
              <a:rPr lang="en-US" sz="2000" dirty="0" smtClean="0">
                <a:latin typeface="Times New Roman" charset="0"/>
                <a:ea typeface="Times New Roman" charset="0"/>
                <a:cs typeface="Times New Roman" charset="0"/>
              </a:rPr>
              <a:t>data: </a:t>
            </a:r>
          </a:p>
          <a:p>
            <a:pPr lvl="1"/>
            <a:r>
              <a:rPr lang="en-US" sz="2000" dirty="0" smtClean="0">
                <a:latin typeface="Times New Roman" charset="0"/>
                <a:ea typeface="Times New Roman" charset="0"/>
                <a:cs typeface="Times New Roman" charset="0"/>
              </a:rPr>
              <a:t>Bids </a:t>
            </a:r>
            <a:r>
              <a:rPr lang="en-US" sz="2000" dirty="0">
                <a:latin typeface="Times New Roman" charset="0"/>
                <a:ea typeface="Times New Roman" charset="0"/>
                <a:cs typeface="Times New Roman" charset="0"/>
              </a:rPr>
              <a:t>are placed sparsely within the time domain of an auction.</a:t>
            </a:r>
          </a:p>
          <a:p>
            <a:pPr lvl="1"/>
            <a:r>
              <a:rPr lang="en-US" sz="2000" dirty="0">
                <a:latin typeface="Times New Roman" charset="0"/>
                <a:ea typeface="Times New Roman" charset="0"/>
                <a:cs typeface="Times New Roman" charset="0"/>
              </a:rPr>
              <a:t>Many bidders may submit only very few bids during a given auction.</a:t>
            </a:r>
          </a:p>
          <a:p>
            <a:pPr lvl="1"/>
            <a:r>
              <a:rPr lang="en-US" sz="2000" dirty="0">
                <a:latin typeface="Times New Roman" charset="0"/>
                <a:ea typeface="Times New Roman" charset="0"/>
                <a:cs typeface="Times New Roman" charset="0"/>
              </a:rPr>
              <a:t>Timing of bids is irregularly.</a:t>
            </a:r>
          </a:p>
          <a:p>
            <a:r>
              <a:rPr lang="en-US" sz="2000" dirty="0" smtClean="0">
                <a:latin typeface="Times New Roman" charset="0"/>
                <a:ea typeface="Times New Roman" charset="0"/>
                <a:cs typeface="Times New Roman" charset="0"/>
              </a:rPr>
              <a:t>Since typical </a:t>
            </a:r>
            <a:r>
              <a:rPr lang="en-US" sz="2000" dirty="0">
                <a:latin typeface="Times New Roman" charset="0"/>
                <a:ea typeface="Times New Roman" charset="0"/>
                <a:cs typeface="Times New Roman" charset="0"/>
              </a:rPr>
              <a:t>bidder trajectories are observed at </a:t>
            </a:r>
            <a:r>
              <a:rPr lang="en-US" sz="2000" dirty="0" smtClean="0">
                <a:latin typeface="Times New Roman" charset="0"/>
                <a:ea typeface="Times New Roman" charset="0"/>
                <a:cs typeface="Times New Roman" charset="0"/>
              </a:rPr>
              <a:t>only very </a:t>
            </a:r>
            <a:r>
              <a:rPr lang="en-US" sz="2000" dirty="0">
                <a:latin typeface="Times New Roman" charset="0"/>
                <a:ea typeface="Times New Roman" charset="0"/>
                <a:cs typeface="Times New Roman" charset="0"/>
              </a:rPr>
              <a:t>few and irregular times, this leads to the challenge to define </a:t>
            </a:r>
            <a:r>
              <a:rPr lang="en-US" sz="2000" dirty="0" smtClean="0">
                <a:latin typeface="Times New Roman" charset="0"/>
                <a:ea typeface="Times New Roman" charset="0"/>
                <a:cs typeface="Times New Roman" charset="0"/>
              </a:rPr>
              <a:t>a distance </a:t>
            </a:r>
            <a:r>
              <a:rPr lang="en-US" sz="2000" dirty="0">
                <a:latin typeface="Times New Roman" charset="0"/>
                <a:ea typeface="Times New Roman" charset="0"/>
                <a:cs typeface="Times New Roman" charset="0"/>
              </a:rPr>
              <a:t>based on sparse and </a:t>
            </a:r>
            <a:r>
              <a:rPr lang="en-US" sz="2000" dirty="0" smtClean="0">
                <a:latin typeface="Times New Roman" charset="0"/>
                <a:ea typeface="Times New Roman" charset="0"/>
                <a:cs typeface="Times New Roman" charset="0"/>
              </a:rPr>
              <a:t>irregular </a:t>
            </a:r>
            <a:r>
              <a:rPr lang="en-US" sz="2000" dirty="0">
                <a:latin typeface="Times New Roman" charset="0"/>
                <a:ea typeface="Times New Roman" charset="0"/>
                <a:cs typeface="Times New Roman" charset="0"/>
              </a:rPr>
              <a:t>timed data.</a:t>
            </a:r>
          </a:p>
          <a:p>
            <a:endParaRPr lang="en-US" dirty="0"/>
          </a:p>
        </p:txBody>
      </p:sp>
    </p:spTree>
    <p:extLst>
      <p:ext uri="{BB962C8B-B14F-4D97-AF65-F5344CB8AC3E}">
        <p14:creationId xmlns:p14="http://schemas.microsoft.com/office/powerpoint/2010/main" val="12753982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charset="0"/>
                <a:ea typeface="Times New Roman" charset="0"/>
                <a:cs typeface="Times New Roman" charset="0"/>
              </a:rPr>
              <a:t>Motivation</a:t>
            </a:r>
            <a:endParaRPr lang="en-US" b="1" dirty="0">
              <a:solidFill>
                <a:schemeClr val="tx1"/>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677334" y="2264953"/>
            <a:ext cx="8596668" cy="2929347"/>
          </a:xfrm>
        </p:spPr>
        <p:txBody>
          <a:bodyPr/>
          <a:lstStyle/>
          <a:p>
            <a:r>
              <a:rPr lang="en-US" sz="2000" dirty="0">
                <a:latin typeface="Times New Roman" charset="0"/>
                <a:ea typeface="Times New Roman" charset="0"/>
                <a:cs typeface="Times New Roman" charset="0"/>
              </a:rPr>
              <a:t>Our study is motivated by the goal to classify </a:t>
            </a:r>
            <a:r>
              <a:rPr lang="en-US" sz="2000" dirty="0" smtClean="0">
                <a:latin typeface="Times New Roman" charset="0"/>
                <a:ea typeface="Times New Roman" charset="0"/>
                <a:cs typeface="Times New Roman" charset="0"/>
              </a:rPr>
              <a:t>bidder trajectories/strategies </a:t>
            </a:r>
            <a:r>
              <a:rPr lang="en-US" sz="2000" dirty="0">
                <a:latin typeface="Times New Roman" charset="0"/>
                <a:ea typeface="Times New Roman" charset="0"/>
                <a:cs typeface="Times New Roman" charset="0"/>
              </a:rPr>
              <a:t>based on the observed bidding </a:t>
            </a:r>
            <a:r>
              <a:rPr lang="en-US" sz="2000" dirty="0" smtClean="0">
                <a:latin typeface="Times New Roman" charset="0"/>
                <a:ea typeface="Times New Roman" charset="0"/>
                <a:cs typeface="Times New Roman" charset="0"/>
              </a:rPr>
              <a:t>history.</a:t>
            </a:r>
            <a:endParaRPr lang="en-US" sz="2000" dirty="0">
              <a:latin typeface="Times New Roman" charset="0"/>
              <a:ea typeface="Times New Roman" charset="0"/>
              <a:cs typeface="Times New Roman" charset="0"/>
            </a:endParaRPr>
          </a:p>
          <a:p>
            <a:r>
              <a:rPr lang="en-US" sz="2000" dirty="0">
                <a:latin typeface="Times New Roman" charset="0"/>
                <a:ea typeface="Times New Roman" charset="0"/>
                <a:cs typeface="Times New Roman" charset="0"/>
              </a:rPr>
              <a:t>Challenge: hard to define </a:t>
            </a:r>
            <a:r>
              <a:rPr lang="en-US" sz="2000" dirty="0" smtClean="0">
                <a:latin typeface="Times New Roman" charset="0"/>
                <a:ea typeface="Times New Roman" charset="0"/>
                <a:cs typeface="Times New Roman" charset="0"/>
              </a:rPr>
              <a:t>the </a:t>
            </a:r>
            <a:r>
              <a:rPr lang="en-US" sz="2000" dirty="0">
                <a:latin typeface="Times New Roman" charset="0"/>
                <a:ea typeface="Times New Roman" charset="0"/>
                <a:cs typeface="Times New Roman" charset="0"/>
              </a:rPr>
              <a:t>distance based on sparse and </a:t>
            </a:r>
            <a:r>
              <a:rPr lang="en-US" sz="2000" dirty="0" smtClean="0">
                <a:latin typeface="Times New Roman" charset="0"/>
                <a:ea typeface="Times New Roman" charset="0"/>
                <a:cs typeface="Times New Roman" charset="0"/>
              </a:rPr>
              <a:t>irregular timed </a:t>
            </a:r>
            <a:r>
              <a:rPr lang="en-US" sz="2000" dirty="0">
                <a:latin typeface="Times New Roman" charset="0"/>
                <a:ea typeface="Times New Roman" charset="0"/>
                <a:cs typeface="Times New Roman" charset="0"/>
              </a:rPr>
              <a:t>data.</a:t>
            </a:r>
          </a:p>
          <a:p>
            <a:r>
              <a:rPr lang="en-US" sz="2000" dirty="0">
                <a:latin typeface="Times New Roman" charset="0"/>
                <a:ea typeface="Times New Roman" charset="0"/>
                <a:cs typeface="Times New Roman" charset="0"/>
              </a:rPr>
              <a:t>Similar problem also arise in many other types of data</a:t>
            </a:r>
          </a:p>
          <a:p>
            <a:pPr lvl="1"/>
            <a:r>
              <a:rPr lang="en-US" sz="2000" dirty="0">
                <a:latin typeface="Times New Roman" charset="0"/>
                <a:ea typeface="Times New Roman" charset="0"/>
                <a:cs typeface="Times New Roman" charset="0"/>
              </a:rPr>
              <a:t>i.e. user reviews and weblog postings</a:t>
            </a:r>
          </a:p>
          <a:p>
            <a:endParaRPr lang="en-US" dirty="0"/>
          </a:p>
        </p:txBody>
      </p:sp>
    </p:spTree>
    <p:extLst>
      <p:ext uri="{BB962C8B-B14F-4D97-AF65-F5344CB8AC3E}">
        <p14:creationId xmlns:p14="http://schemas.microsoft.com/office/powerpoint/2010/main" val="18293490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charset="0"/>
                <a:ea typeface="Times New Roman" charset="0"/>
                <a:cs typeface="Times New Roman" charset="0"/>
              </a:rPr>
              <a:t>Goal</a:t>
            </a:r>
            <a:endParaRPr lang="en-US" b="1" dirty="0">
              <a:solidFill>
                <a:schemeClr val="tx1"/>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677334" y="2541589"/>
            <a:ext cx="8596668" cy="2157411"/>
          </a:xfrm>
        </p:spPr>
        <p:txBody>
          <a:bodyPr/>
          <a:lstStyle/>
          <a:p>
            <a:r>
              <a:rPr lang="en-US" sz="2000" dirty="0" smtClean="0">
                <a:latin typeface="Times New Roman" charset="0"/>
                <a:ea typeface="Times New Roman" charset="0"/>
                <a:cs typeface="Times New Roman" charset="0"/>
              </a:rPr>
              <a:t>Developed </a:t>
            </a:r>
            <a:r>
              <a:rPr lang="en-US" sz="2000" dirty="0">
                <a:latin typeface="Times New Roman" charset="0"/>
                <a:ea typeface="Times New Roman" charset="0"/>
                <a:cs typeface="Times New Roman" charset="0"/>
              </a:rPr>
              <a:t>a new method to construct a reasonable </a:t>
            </a:r>
            <a:r>
              <a:rPr lang="en-US" sz="2000" dirty="0" smtClean="0">
                <a:latin typeface="Times New Roman" charset="0"/>
                <a:ea typeface="Times New Roman" charset="0"/>
                <a:cs typeface="Times New Roman" charset="0"/>
              </a:rPr>
              <a:t>distance matrix </a:t>
            </a:r>
            <a:r>
              <a:rPr lang="en-US" sz="2000" dirty="0">
                <a:latin typeface="Times New Roman" charset="0"/>
                <a:ea typeface="Times New Roman" charset="0"/>
                <a:cs typeface="Times New Roman" charset="0"/>
              </a:rPr>
              <a:t>on the sample space of a stochastic process.</a:t>
            </a:r>
          </a:p>
          <a:p>
            <a:r>
              <a:rPr lang="en-US" sz="2000" dirty="0" smtClean="0">
                <a:latin typeface="Times New Roman" charset="0"/>
                <a:ea typeface="Times New Roman" charset="0"/>
                <a:cs typeface="Times New Roman" charset="0"/>
              </a:rPr>
              <a:t>Applied </a:t>
            </a:r>
            <a:r>
              <a:rPr lang="en-US" sz="2000" dirty="0">
                <a:latin typeface="Times New Roman" charset="0"/>
                <a:ea typeface="Times New Roman" charset="0"/>
                <a:cs typeface="Times New Roman" charset="0"/>
              </a:rPr>
              <a:t>clustering method on the resulting distance matrix.</a:t>
            </a:r>
          </a:p>
          <a:p>
            <a:r>
              <a:rPr lang="en-US" sz="2000" dirty="0">
                <a:latin typeface="Times New Roman" charset="0"/>
                <a:ea typeface="Times New Roman" charset="0"/>
                <a:cs typeface="Times New Roman" charset="0"/>
              </a:rPr>
              <a:t>Identified different </a:t>
            </a:r>
            <a:r>
              <a:rPr lang="en-US" sz="2000" dirty="0" smtClean="0">
                <a:latin typeface="Times New Roman" charset="0"/>
                <a:ea typeface="Times New Roman" charset="0"/>
                <a:cs typeface="Times New Roman" charset="0"/>
              </a:rPr>
              <a:t>bidder </a:t>
            </a:r>
            <a:r>
              <a:rPr lang="en-US" sz="2000" dirty="0">
                <a:latin typeface="Times New Roman" charset="0"/>
                <a:ea typeface="Times New Roman" charset="0"/>
                <a:cs typeface="Times New Roman" charset="0"/>
              </a:rPr>
              <a:t>trajectories.</a:t>
            </a:r>
          </a:p>
          <a:p>
            <a:endParaRPr lang="en-US" dirty="0"/>
          </a:p>
        </p:txBody>
      </p:sp>
    </p:spTree>
    <p:extLst>
      <p:ext uri="{BB962C8B-B14F-4D97-AF65-F5344CB8AC3E}">
        <p14:creationId xmlns:p14="http://schemas.microsoft.com/office/powerpoint/2010/main" val="1124594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charset="0"/>
                <a:ea typeface="Times New Roman" charset="0"/>
                <a:cs typeface="Times New Roman" charset="0"/>
              </a:rPr>
              <a:t>Notations</a:t>
            </a:r>
            <a:endParaRPr lang="en-US" b="1" dirty="0">
              <a:solidFill>
                <a:schemeClr val="tx1"/>
              </a:solidFill>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7334" y="2235200"/>
                <a:ext cx="8596668" cy="3035299"/>
              </a:xfrm>
            </p:spPr>
            <p:txBody>
              <a:bodyPr>
                <a:noAutofit/>
              </a:bodyPr>
              <a:lstStyle/>
              <a:p>
                <a:r>
                  <a:rPr lang="en-US" sz="2000" dirty="0" smtClean="0">
                    <a:latin typeface="Times New Roman" charset="0"/>
                    <a:ea typeface="Times New Roman" charset="0"/>
                    <a:cs typeface="Times New Roman" charset="0"/>
                  </a:rPr>
                  <a:t>Suppose we have </a:t>
                </a:r>
                <a14:m>
                  <m:oMath xmlns:m="http://schemas.openxmlformats.org/officeDocument/2006/math">
                    <m:r>
                      <a:rPr lang="en-US" sz="2000" b="0" i="1" smtClean="0">
                        <a:latin typeface="Cambria Math" charset="0"/>
                        <a:ea typeface="Times New Roman" charset="0"/>
                        <a:cs typeface="Times New Roman" charset="0"/>
                      </a:rPr>
                      <m:t>𝑛</m:t>
                    </m:r>
                  </m:oMath>
                </a14:m>
                <a:r>
                  <a:rPr lang="en-US" sz="2000" dirty="0" smtClean="0">
                    <a:latin typeface="Times New Roman" charset="0"/>
                    <a:ea typeface="Times New Roman" charset="0"/>
                    <a:cs typeface="Times New Roman" charset="0"/>
                  </a:rPr>
                  <a:t> bidder</a:t>
                </a:r>
                <a:r>
                  <a:rPr lang="en-US" sz="2000" dirty="0">
                    <a:latin typeface="Times New Roman" charset="0"/>
                    <a:ea typeface="Times New Roman" charset="0"/>
                    <a:cs typeface="Times New Roman" charset="0"/>
                  </a:rPr>
                  <a:t>, each has </a:t>
                </a:r>
                <a:r>
                  <a:rPr lang="en-US" sz="2000" dirty="0" smtClean="0">
                    <a:latin typeface="Times New Roman" charset="0"/>
                    <a:ea typeface="Times New Roman" charset="0"/>
                    <a:cs typeface="Times New Roman" charset="0"/>
                  </a:rPr>
                  <a:t>placed </a:t>
                </a:r>
                <a14:m>
                  <m:oMath xmlns:m="http://schemas.openxmlformats.org/officeDocument/2006/math">
                    <m:sSub>
                      <m:sSubPr>
                        <m:ctrlPr>
                          <a:rPr lang="en-US" sz="2000" i="1" smtClean="0">
                            <a:latin typeface="Cambria Math" charset="0"/>
                            <a:ea typeface="Times New Roman" charset="0"/>
                            <a:cs typeface="Times New Roman" charset="0"/>
                          </a:rPr>
                        </m:ctrlPr>
                      </m:sSubPr>
                      <m:e>
                        <m:r>
                          <a:rPr lang="en-US" sz="2000" b="0" i="1" smtClean="0">
                            <a:latin typeface="Cambria Math" charset="0"/>
                            <a:ea typeface="Times New Roman" charset="0"/>
                            <a:cs typeface="Times New Roman" charset="0"/>
                          </a:rPr>
                          <m:t>𝑛</m:t>
                        </m:r>
                      </m:e>
                      <m:sub>
                        <m:r>
                          <a:rPr lang="en-US" sz="2000" b="0" i="1" smtClean="0">
                            <a:latin typeface="Cambria Math" charset="0"/>
                            <a:ea typeface="Times New Roman" charset="0"/>
                            <a:cs typeface="Times New Roman" charset="0"/>
                          </a:rPr>
                          <m:t>𝑖</m:t>
                        </m:r>
                      </m:sub>
                    </m:sSub>
                  </m:oMath>
                </a14:m>
                <a:r>
                  <a:rPr lang="en-US" sz="2000" dirty="0" smtClean="0">
                    <a:latin typeface="Times New Roman" charset="0"/>
                    <a:ea typeface="Times New Roman" charset="0"/>
                    <a:cs typeface="Times New Roman" charset="0"/>
                  </a:rPr>
                  <a:t> bids </a:t>
                </a:r>
                <a:r>
                  <a:rPr lang="en-US" sz="2000" dirty="0">
                    <a:latin typeface="Times New Roman" charset="0"/>
                    <a:ea typeface="Times New Roman" charset="0"/>
                    <a:cs typeface="Times New Roman" charset="0"/>
                  </a:rPr>
                  <a:t>during </a:t>
                </a:r>
                <a:r>
                  <a:rPr lang="en-US" sz="2000" dirty="0" smtClean="0">
                    <a:latin typeface="Times New Roman" charset="0"/>
                    <a:ea typeface="Times New Roman" charset="0"/>
                    <a:cs typeface="Times New Roman" charset="0"/>
                  </a:rPr>
                  <a:t>an auction.</a:t>
                </a:r>
              </a:p>
              <a:p>
                <a:r>
                  <a:rPr lang="en-US" sz="2000" dirty="0" smtClean="0">
                    <a:latin typeface="Times New Roman" charset="0"/>
                    <a:ea typeface="Times New Roman" charset="0"/>
                    <a:cs typeface="Times New Roman" charset="0"/>
                  </a:rPr>
                  <a:t>A stochastic process </a:t>
                </a:r>
                <a14:m>
                  <m:oMath xmlns:m="http://schemas.openxmlformats.org/officeDocument/2006/math">
                    <m:d>
                      <m:dPr>
                        <m:begChr m:val="{"/>
                        <m:endChr m:val="}"/>
                        <m:ctrlPr>
                          <a:rPr lang="en-US" sz="2000" b="0" i="1" smtClean="0">
                            <a:latin typeface="Cambria Math" charset="0"/>
                            <a:ea typeface="Times New Roman" charset="0"/>
                            <a:cs typeface="Times New Roman" charset="0"/>
                          </a:rPr>
                        </m:ctrlPr>
                      </m:dPr>
                      <m:e>
                        <m:r>
                          <a:rPr lang="en-US" sz="2000" b="0" i="1" smtClean="0">
                            <a:latin typeface="Cambria Math" charset="0"/>
                            <a:ea typeface="Times New Roman" charset="0"/>
                            <a:cs typeface="Times New Roman" charset="0"/>
                          </a:rPr>
                          <m:t>𝑋</m:t>
                        </m:r>
                        <m:d>
                          <m:dPr>
                            <m:ctrlPr>
                              <a:rPr lang="en-US" sz="2000" b="0" i="1" smtClean="0">
                                <a:latin typeface="Cambria Math" charset="0"/>
                                <a:ea typeface="Times New Roman" charset="0"/>
                                <a:cs typeface="Times New Roman" charset="0"/>
                              </a:rPr>
                            </m:ctrlPr>
                          </m:dPr>
                          <m:e>
                            <m:r>
                              <a:rPr lang="en-US" sz="2000" b="0" i="1" smtClean="0">
                                <a:latin typeface="Cambria Math" charset="0"/>
                                <a:ea typeface="Times New Roman" charset="0"/>
                                <a:cs typeface="Times New Roman" charset="0"/>
                              </a:rPr>
                              <m:t>𝑡</m:t>
                            </m:r>
                          </m:e>
                        </m:d>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𝑡</m:t>
                        </m:r>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𝑇</m:t>
                        </m:r>
                      </m:e>
                    </m:d>
                  </m:oMath>
                </a14:m>
                <a:r>
                  <a:rPr lang="en-US" sz="2000" dirty="0" smtClean="0">
                    <a:latin typeface="Times New Roman" charset="0"/>
                    <a:ea typeface="Times New Roman" charset="0"/>
                    <a:cs typeface="Times New Roman" charset="0"/>
                  </a:rPr>
                  <a:t> at a random number of randomly located points in </a:t>
                </a:r>
                <a14:m>
                  <m:oMath xmlns:m="http://schemas.openxmlformats.org/officeDocument/2006/math">
                    <m:r>
                      <a:rPr lang="en-US" sz="2000" i="1">
                        <a:latin typeface="Cambria Math" charset="0"/>
                        <a:ea typeface="Times New Roman" charset="0"/>
                        <a:cs typeface="Times New Roman" charset="0"/>
                      </a:rPr>
                      <m:t>𝑇</m:t>
                    </m:r>
                  </m:oMath>
                </a14:m>
                <a:r>
                  <a:rPr lang="en-US" sz="2000" dirty="0" smtClean="0">
                    <a:latin typeface="Times New Roman" charset="0"/>
                    <a:ea typeface="Times New Roman" charset="0"/>
                    <a:cs typeface="Times New Roman" charset="0"/>
                  </a:rPr>
                  <a:t>.</a:t>
                </a:r>
              </a:p>
              <a:p>
                <a:r>
                  <a:rPr lang="en-US" sz="2000" dirty="0">
                    <a:latin typeface="Times New Roman" charset="0"/>
                    <a:ea typeface="Times New Roman" charset="0"/>
                    <a:cs typeface="Times New Roman" charset="0"/>
                  </a:rPr>
                  <a:t>The observations available </a:t>
                </a:r>
                <a:r>
                  <a:rPr lang="en-US" sz="2000" dirty="0" smtClean="0">
                    <a:latin typeface="Times New Roman" charset="0"/>
                    <a:ea typeface="Times New Roman" charset="0"/>
                    <a:cs typeface="Times New Roman" charset="0"/>
                  </a:rPr>
                  <a:t>from </a:t>
                </a:r>
                <a14:m>
                  <m:oMath xmlns:m="http://schemas.openxmlformats.org/officeDocument/2006/math">
                    <m:r>
                      <a:rPr lang="en-US" sz="2000" i="1">
                        <a:latin typeface="Cambria Math" charset="0"/>
                        <a:ea typeface="Times New Roman" charset="0"/>
                        <a:cs typeface="Times New Roman" charset="0"/>
                      </a:rPr>
                      <m:t>𝑛</m:t>
                    </m:r>
                  </m:oMath>
                </a14:m>
                <a:r>
                  <a:rPr lang="en-US" sz="2000" dirty="0" smtClean="0">
                    <a:latin typeface="Times New Roman" charset="0"/>
                    <a:ea typeface="Times New Roman" charset="0"/>
                    <a:cs typeface="Times New Roman" charset="0"/>
                  </a:rPr>
                  <a:t> independent </a:t>
                </a:r>
                <a:r>
                  <a:rPr lang="en-US" sz="2000" dirty="0">
                    <a:latin typeface="Times New Roman" charset="0"/>
                    <a:ea typeface="Times New Roman" charset="0"/>
                    <a:cs typeface="Times New Roman" charset="0"/>
                  </a:rPr>
                  <a:t>realizations of </a:t>
                </a:r>
                <a:r>
                  <a:rPr lang="en-US" sz="2000" dirty="0" smtClean="0">
                    <a:latin typeface="Times New Roman" charset="0"/>
                    <a:ea typeface="Times New Roman" charset="0"/>
                    <a:cs typeface="Times New Roman" charset="0"/>
                  </a:rPr>
                  <a:t>the process are </a:t>
                </a:r>
                <a14:m>
                  <m:oMath xmlns:m="http://schemas.openxmlformats.org/officeDocument/2006/math">
                    <m:r>
                      <a:rPr lang="en-US" sz="2000" b="0" i="0" smtClean="0">
                        <a:latin typeface="Cambria Math" charset="0"/>
                        <a:ea typeface="Times New Roman" charset="0"/>
                        <a:cs typeface="Times New Roman" charset="0"/>
                      </a:rPr>
                      <m:t>{</m:t>
                    </m:r>
                    <m:sSub>
                      <m:sSubPr>
                        <m:ctrlPr>
                          <a:rPr lang="en-US" sz="2000" b="0" i="1" smtClean="0">
                            <a:latin typeface="Cambria Math" charset="0"/>
                            <a:ea typeface="Times New Roman" charset="0"/>
                            <a:cs typeface="Times New Roman" charset="0"/>
                          </a:rPr>
                        </m:ctrlPr>
                      </m:sSubPr>
                      <m:e>
                        <m:r>
                          <a:rPr lang="en-US" sz="2000" b="0" i="1" smtClean="0">
                            <a:latin typeface="Cambria Math" charset="0"/>
                            <a:ea typeface="Times New Roman" charset="0"/>
                            <a:cs typeface="Times New Roman" charset="0"/>
                          </a:rPr>
                          <m:t>𝑌</m:t>
                        </m:r>
                      </m:e>
                      <m:sub>
                        <m:r>
                          <a:rPr lang="en-US" sz="2000" b="0" i="1" smtClean="0">
                            <a:latin typeface="Cambria Math" charset="0"/>
                            <a:ea typeface="Times New Roman" charset="0"/>
                            <a:cs typeface="Times New Roman" charset="0"/>
                          </a:rPr>
                          <m:t>𝑖𝑙</m:t>
                        </m:r>
                      </m:sub>
                    </m:sSub>
                    <m:r>
                      <a:rPr lang="en-US" sz="2000" b="0" i="1" smtClean="0">
                        <a:latin typeface="Cambria Math" charset="0"/>
                        <a:ea typeface="Times New Roman" charset="0"/>
                        <a:cs typeface="Times New Roman" charset="0"/>
                      </a:rPr>
                      <m:t>:1≤</m:t>
                    </m:r>
                    <m:r>
                      <a:rPr lang="en-US" sz="2000" b="0" i="1" smtClean="0">
                        <a:latin typeface="Cambria Math" charset="0"/>
                        <a:ea typeface="Times New Roman" charset="0"/>
                        <a:cs typeface="Times New Roman" charset="0"/>
                      </a:rPr>
                      <m:t>𝑙</m:t>
                    </m:r>
                    <m:r>
                      <a:rPr lang="en-US" sz="2000" b="0" i="1" smtClean="0">
                        <a:latin typeface="Cambria Math" charset="0"/>
                        <a:ea typeface="Times New Roman" charset="0"/>
                        <a:cs typeface="Times New Roman" charset="0"/>
                      </a:rPr>
                      <m:t>≤</m:t>
                    </m:r>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𝑛</m:t>
                        </m:r>
                      </m:e>
                      <m:sub>
                        <m:r>
                          <a:rPr lang="en-US" sz="2000" i="1">
                            <a:latin typeface="Cambria Math" charset="0"/>
                            <a:ea typeface="Times New Roman" charset="0"/>
                            <a:cs typeface="Times New Roman" charset="0"/>
                          </a:rPr>
                          <m:t>𝑖</m:t>
                        </m:r>
                      </m:sub>
                    </m:sSub>
                    <m:r>
                      <a:rPr lang="en-US" sz="2000" b="0" i="0" smtClean="0">
                        <a:latin typeface="Cambria Math" charset="0"/>
                        <a:ea typeface="Times New Roman" charset="0"/>
                        <a:cs typeface="Times New Roman" charset="0"/>
                      </a:rPr>
                      <m:t>;1</m:t>
                    </m:r>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𝑖</m:t>
                    </m:r>
                    <m:r>
                      <a:rPr lang="en-US" sz="2000" b="0" i="1" smtClean="0">
                        <a:latin typeface="Cambria Math" charset="0"/>
                        <a:ea typeface="Times New Roman" charset="0"/>
                        <a:cs typeface="Times New Roman" charset="0"/>
                      </a:rPr>
                      <m:t>≤</m:t>
                    </m:r>
                    <m:r>
                      <a:rPr lang="en-US" sz="2000" b="0" i="1" smtClean="0">
                        <a:latin typeface="Cambria Math" charset="0"/>
                        <a:ea typeface="Times New Roman" charset="0"/>
                        <a:cs typeface="Times New Roman" charset="0"/>
                      </a:rPr>
                      <m:t>𝑛</m:t>
                    </m:r>
                    <m:r>
                      <a:rPr lang="en-US" sz="2000" b="0" i="0" smtClean="0">
                        <a:latin typeface="Cambria Math" charset="0"/>
                        <a:ea typeface="Times New Roman" charset="0"/>
                        <a:cs typeface="Times New Roman" charset="0"/>
                      </a:rPr>
                      <m:t>}</m:t>
                    </m:r>
                  </m:oMath>
                </a14:m>
                <a:r>
                  <a:rPr lang="en-US" sz="2000" dirty="0" smtClean="0">
                    <a:latin typeface="Times New Roman" charset="0"/>
                    <a:ea typeface="Times New Roman" charset="0"/>
                    <a:cs typeface="Times New Roman" charset="0"/>
                  </a:rPr>
                  <a:t> with </a:t>
                </a:r>
              </a:p>
              <a:p>
                <a:pPr marL="0" indent="0" algn="ctr">
                  <a:buNone/>
                </a:pPr>
                <a14:m>
                  <m:oMath xmlns:m="http://schemas.openxmlformats.org/officeDocument/2006/math">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𝑌</m:t>
                        </m:r>
                      </m:e>
                      <m:sub>
                        <m:r>
                          <a:rPr lang="en-US" sz="2000" i="1">
                            <a:latin typeface="Cambria Math" charset="0"/>
                            <a:ea typeface="Times New Roman" charset="0"/>
                            <a:cs typeface="Times New Roman" charset="0"/>
                          </a:rPr>
                          <m:t>𝑖𝑙</m:t>
                        </m:r>
                      </m:sub>
                    </m:sSub>
                    <m:r>
                      <a:rPr lang="en-US" sz="2000" b="0" i="0" smtClean="0">
                        <a:latin typeface="Cambria Math" charset="0"/>
                        <a:ea typeface="Times New Roman" charset="0"/>
                        <a:cs typeface="Times New Roman" charset="0"/>
                      </a:rPr>
                      <m:t>=</m:t>
                    </m:r>
                    <m:sSub>
                      <m:sSubPr>
                        <m:ctrlPr>
                          <a:rPr lang="en-US" sz="2000" b="0" i="1" smtClean="0">
                            <a:latin typeface="Cambria Math" charset="0"/>
                            <a:ea typeface="Times New Roman" charset="0"/>
                            <a:cs typeface="Times New Roman" charset="0"/>
                          </a:rPr>
                        </m:ctrlPr>
                      </m:sSubPr>
                      <m:e>
                        <m:r>
                          <a:rPr lang="en-US" sz="2000" b="0" i="1" smtClean="0">
                            <a:latin typeface="Cambria Math" charset="0"/>
                            <a:ea typeface="Times New Roman" charset="0"/>
                            <a:cs typeface="Times New Roman" charset="0"/>
                          </a:rPr>
                          <m:t>𝑋</m:t>
                        </m:r>
                      </m:e>
                      <m:sub>
                        <m:r>
                          <a:rPr lang="en-US" sz="2000" b="0" i="1" smtClean="0">
                            <a:latin typeface="Cambria Math" charset="0"/>
                            <a:ea typeface="Times New Roman" charset="0"/>
                            <a:cs typeface="Times New Roman" charset="0"/>
                          </a:rPr>
                          <m:t>𝑖</m:t>
                        </m:r>
                      </m:sub>
                    </m:sSub>
                    <m:d>
                      <m:dPr>
                        <m:ctrlPr>
                          <a:rPr lang="en-US" sz="2000" b="0" i="1" smtClean="0">
                            <a:latin typeface="Cambria Math" charset="0"/>
                            <a:ea typeface="Times New Roman" charset="0"/>
                            <a:cs typeface="Times New Roman" charset="0"/>
                          </a:rPr>
                        </m:ctrlPr>
                      </m:dPr>
                      <m:e>
                        <m:sSub>
                          <m:sSubPr>
                            <m:ctrlPr>
                              <a:rPr lang="en-US" sz="2000" b="0" i="1" smtClean="0">
                                <a:latin typeface="Cambria Math" charset="0"/>
                                <a:ea typeface="Times New Roman" charset="0"/>
                                <a:cs typeface="Times New Roman" charset="0"/>
                              </a:rPr>
                            </m:ctrlPr>
                          </m:sSubPr>
                          <m:e>
                            <m:r>
                              <a:rPr lang="en-US" sz="2000" b="0" i="1" smtClean="0">
                                <a:latin typeface="Cambria Math" charset="0"/>
                                <a:ea typeface="Times New Roman" charset="0"/>
                                <a:cs typeface="Times New Roman" charset="0"/>
                              </a:rPr>
                              <m:t>𝑇</m:t>
                            </m:r>
                          </m:e>
                          <m:sub>
                            <m:r>
                              <a:rPr lang="en-US" sz="2000" b="0" i="1" smtClean="0">
                                <a:latin typeface="Cambria Math" charset="0"/>
                                <a:ea typeface="Times New Roman" charset="0"/>
                                <a:cs typeface="Times New Roman" charset="0"/>
                              </a:rPr>
                              <m:t>𝑖𝑙</m:t>
                            </m:r>
                          </m:sub>
                        </m:sSub>
                      </m:e>
                    </m:d>
                    <m:r>
                      <a:rPr lang="en-US" sz="2000" b="0" i="1" smtClean="0">
                        <a:latin typeface="Cambria Math" charset="0"/>
                        <a:ea typeface="Times New Roman" charset="0"/>
                        <a:cs typeface="Times New Roman" charset="0"/>
                      </a:rPr>
                      <m:t>+</m:t>
                    </m:r>
                    <m:sSub>
                      <m:sSubPr>
                        <m:ctrlPr>
                          <a:rPr lang="en-US" sz="2000" b="0" i="1" smtClean="0">
                            <a:latin typeface="Cambria Math" charset="0"/>
                            <a:ea typeface="Times New Roman" charset="0"/>
                            <a:cs typeface="Times New Roman" charset="0"/>
                          </a:rPr>
                        </m:ctrlPr>
                      </m:sSubPr>
                      <m:e>
                        <m:r>
                          <a:rPr lang="en-US" sz="2000" b="0" i="1" smtClean="0">
                            <a:latin typeface="Cambria Math" charset="0"/>
                            <a:ea typeface="Times New Roman" charset="0"/>
                            <a:cs typeface="Times New Roman" charset="0"/>
                          </a:rPr>
                          <m:t>𝜀</m:t>
                        </m:r>
                      </m:e>
                      <m:sub>
                        <m:r>
                          <a:rPr lang="en-US" sz="2000" b="0" i="1" smtClean="0">
                            <a:latin typeface="Cambria Math" charset="0"/>
                            <a:ea typeface="Times New Roman" charset="0"/>
                            <a:cs typeface="Times New Roman" charset="0"/>
                          </a:rPr>
                          <m:t>𝑖𝑙</m:t>
                        </m:r>
                      </m:sub>
                    </m:sSub>
                  </m:oMath>
                </a14:m>
                <a:r>
                  <a:rPr lang="en-US" sz="2000" dirty="0" smtClean="0">
                    <a:latin typeface="Times New Roman" charset="0"/>
                    <a:ea typeface="Times New Roman" charset="0"/>
                    <a:cs typeface="Times New Roman" charset="0"/>
                  </a:rPr>
                  <a:t>,</a:t>
                </a:r>
                <a:endParaRPr lang="en-US" sz="2000" dirty="0">
                  <a:latin typeface="Times New Roman" charset="0"/>
                  <a:ea typeface="Times New Roman" charset="0"/>
                  <a:cs typeface="Times New Roman" charset="0"/>
                </a:endParaRPr>
              </a:p>
              <a:p>
                <a:pPr marL="400050" lvl="1" indent="0">
                  <a:buNone/>
                </a:pPr>
                <a:r>
                  <a:rPr lang="en-US" sz="2000" dirty="0">
                    <a:latin typeface="Times New Roman" charset="0"/>
                    <a:ea typeface="Times New Roman" charset="0"/>
                    <a:cs typeface="Times New Roman" charset="0"/>
                  </a:rPr>
                  <a:t>w</a:t>
                </a:r>
                <a:r>
                  <a:rPr lang="en-US" sz="2000" dirty="0" smtClean="0">
                    <a:latin typeface="Times New Roman" charset="0"/>
                    <a:ea typeface="Times New Roman" charset="0"/>
                    <a:cs typeface="Times New Roman" charset="0"/>
                  </a:rPr>
                  <a:t>here </a:t>
                </a:r>
                <a14:m>
                  <m:oMath xmlns:m="http://schemas.openxmlformats.org/officeDocument/2006/math">
                    <m:sSub>
                      <m:sSubPr>
                        <m:ctrlPr>
                          <a:rPr lang="en-US" sz="2000" i="1">
                            <a:latin typeface="Cambria Math" charset="0"/>
                            <a:ea typeface="Times New Roman" charset="0"/>
                            <a:cs typeface="Times New Roman" charset="0"/>
                          </a:rPr>
                        </m:ctrlPr>
                      </m:sSubPr>
                      <m:e>
                        <m:r>
                          <a:rPr lang="en-US" sz="2000" i="1">
                            <a:latin typeface="Cambria Math" charset="0"/>
                            <a:ea typeface="Times New Roman" charset="0"/>
                            <a:cs typeface="Times New Roman" charset="0"/>
                          </a:rPr>
                          <m:t>𝜀</m:t>
                        </m:r>
                      </m:e>
                      <m:sub>
                        <m:r>
                          <a:rPr lang="en-US" sz="2000" i="1">
                            <a:latin typeface="Cambria Math" charset="0"/>
                            <a:ea typeface="Times New Roman" charset="0"/>
                            <a:cs typeface="Times New Roman" charset="0"/>
                          </a:rPr>
                          <m:t>𝑖𝑙</m:t>
                        </m:r>
                      </m:sub>
                    </m:sSub>
                  </m:oMath>
                </a14:m>
                <a:r>
                  <a:rPr lang="en-US" sz="2000" dirty="0" smtClean="0">
                    <a:latin typeface="Times New Roman" charset="0"/>
                    <a:ea typeface="Times New Roman" charset="0"/>
                    <a:cs typeface="Times New Roman" charset="0"/>
                  </a:rPr>
                  <a:t> is the additive </a:t>
                </a:r>
                <a:r>
                  <a:rPr lang="en-US" sz="2000" dirty="0" err="1" smtClean="0">
                    <a:latin typeface="Times New Roman" charset="0"/>
                    <a:ea typeface="Times New Roman" charset="0"/>
                    <a:cs typeface="Times New Roman" charset="0"/>
                  </a:rPr>
                  <a:t>i.i.d</a:t>
                </a:r>
                <a:r>
                  <a:rPr lang="en-US" sz="2000" dirty="0" smtClean="0">
                    <a:latin typeface="Times New Roman" charset="0"/>
                    <a:ea typeface="Times New Roman" charset="0"/>
                    <a:cs typeface="Times New Roman" charset="0"/>
                  </a:rPr>
                  <a:t> random noise with mean </a:t>
                </a:r>
                <a14:m>
                  <m:oMath xmlns:m="http://schemas.openxmlformats.org/officeDocument/2006/math">
                    <m:r>
                      <a:rPr lang="en-US" sz="2000" i="1" dirty="0" smtClean="0">
                        <a:latin typeface="Cambria Math" charset="0"/>
                        <a:ea typeface="Times New Roman" charset="0"/>
                        <a:cs typeface="Times New Roman" charset="0"/>
                      </a:rPr>
                      <m:t>0 </m:t>
                    </m:r>
                  </m:oMath>
                </a14:m>
                <a:r>
                  <a:rPr lang="en-US" sz="2000" dirty="0" smtClean="0">
                    <a:latin typeface="Times New Roman" charset="0"/>
                    <a:ea typeface="Times New Roman" charset="0"/>
                    <a:cs typeface="Times New Roman" charset="0"/>
                  </a:rPr>
                  <a:t>and variance </a:t>
                </a:r>
                <a14:m>
                  <m:oMath xmlns:m="http://schemas.openxmlformats.org/officeDocument/2006/math">
                    <m:sSup>
                      <m:sSupPr>
                        <m:ctrlPr>
                          <a:rPr lang="en-US" sz="2000" i="1" smtClean="0">
                            <a:latin typeface="Cambria Math" charset="0"/>
                            <a:ea typeface="Times New Roman" charset="0"/>
                            <a:cs typeface="Times New Roman" charset="0"/>
                          </a:rPr>
                        </m:ctrlPr>
                      </m:sSupPr>
                      <m:e>
                        <m:r>
                          <a:rPr lang="en-US" sz="2000" i="1" smtClean="0">
                            <a:latin typeface="Cambria Math" charset="0"/>
                            <a:ea typeface="Times New Roman" charset="0"/>
                            <a:cs typeface="Times New Roman" charset="0"/>
                          </a:rPr>
                          <m:t>𝜎</m:t>
                        </m:r>
                      </m:e>
                      <m:sup>
                        <m:r>
                          <a:rPr lang="en-US" sz="2000" b="0" i="1" smtClean="0">
                            <a:latin typeface="Cambria Math" charset="0"/>
                            <a:ea typeface="Times New Roman" charset="0"/>
                            <a:cs typeface="Times New Roman" charset="0"/>
                          </a:rPr>
                          <m:t>2</m:t>
                        </m:r>
                      </m:sup>
                    </m:sSup>
                  </m:oMath>
                </a14:m>
                <a:r>
                  <a:rPr lang="en-US" sz="2000" dirty="0" smtClean="0">
                    <a:latin typeface="Times New Roman" charset="0"/>
                    <a:ea typeface="Times New Roman" charset="0"/>
                    <a:cs typeface="Times New Roman" charset="0"/>
                  </a:rPr>
                  <a:t>.</a:t>
                </a:r>
                <a:endParaRPr lang="en-US" sz="2000" dirty="0">
                  <a:latin typeface="Times New Roman" charset="0"/>
                  <a:ea typeface="Times New Roman" charset="0"/>
                  <a:cs typeface="Times New Roman"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7334" y="2235200"/>
                <a:ext cx="8596668" cy="3035299"/>
              </a:xfrm>
              <a:blipFill rotWithShape="0">
                <a:blip r:embed="rId3"/>
                <a:stretch>
                  <a:fillRect l="-284" t="-1205" b="-7028"/>
                </a:stretch>
              </a:blipFill>
            </p:spPr>
            <p:txBody>
              <a:bodyPr/>
              <a:lstStyle/>
              <a:p>
                <a:r>
                  <a:rPr lang="en-US">
                    <a:noFill/>
                  </a:rPr>
                  <a:t> </a:t>
                </a:r>
              </a:p>
            </p:txBody>
          </p:sp>
        </mc:Fallback>
      </mc:AlternateContent>
    </p:spTree>
    <p:extLst>
      <p:ext uri="{BB962C8B-B14F-4D97-AF65-F5344CB8AC3E}">
        <p14:creationId xmlns:p14="http://schemas.microsoft.com/office/powerpoint/2010/main" val="2139330125"/>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3209</TotalTime>
  <Words>5050</Words>
  <Application>Microsoft Macintosh PowerPoint</Application>
  <PresentationFormat>Widescreen</PresentationFormat>
  <Paragraphs>311</Paragraphs>
  <Slides>29</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Calibri</vt:lpstr>
      <vt:lpstr>Cambria Math</vt:lpstr>
      <vt:lpstr>DengXian</vt:lpstr>
      <vt:lpstr>Mangal</vt:lpstr>
      <vt:lpstr>Times New Roman</vt:lpstr>
      <vt:lpstr>Trebuchet MS</vt:lpstr>
      <vt:lpstr>Wingdings 3</vt:lpstr>
      <vt:lpstr>Arial</vt:lpstr>
      <vt:lpstr>Facet</vt:lpstr>
      <vt:lpstr>Distance-based Clustering of Sparsely Observed Functional data, with an application to online auction data</vt:lpstr>
      <vt:lpstr>Outline</vt:lpstr>
      <vt:lpstr>Functional data clustering</vt:lpstr>
      <vt:lpstr>PowerPoint Presentation</vt:lpstr>
      <vt:lpstr>Online Auction Data</vt:lpstr>
      <vt:lpstr>Online Auction Data</vt:lpstr>
      <vt:lpstr>Motivation</vt:lpstr>
      <vt:lpstr>Goal</vt:lpstr>
      <vt:lpstr>Notations</vt:lpstr>
      <vt:lpstr>Functional Principal Component Analysis (FPCA)</vt:lpstr>
      <vt:lpstr>Distance for Sparse and Irregular Data</vt:lpstr>
      <vt:lpstr>Distance for Sparse and Irregular Data</vt:lpstr>
      <vt:lpstr>Estimation of the distance metric</vt:lpstr>
      <vt:lpstr>Estimation of the distance metric</vt:lpstr>
      <vt:lpstr>Estimation of the distance metric</vt:lpstr>
      <vt:lpstr>Estimation of the distance metric</vt:lpstr>
      <vt:lpstr>Multidimensional scaling (MDS)</vt:lpstr>
      <vt:lpstr>Multidimensional scaling (MDS)</vt:lpstr>
      <vt:lpstr>Metric MDS</vt:lpstr>
      <vt:lpstr>Metric MDS</vt:lpstr>
      <vt:lpstr>K-means clustering method</vt:lpstr>
      <vt:lpstr>K-means clustering method</vt:lpstr>
      <vt:lpstr>Dataset overview</vt:lpstr>
      <vt:lpstr>Method overview</vt:lpstr>
      <vt:lpstr>Clustering results</vt:lpstr>
      <vt:lpstr>PowerPoint Presentation</vt:lpstr>
      <vt:lpstr>Insights from the results</vt:lpstr>
      <vt:lpstr>Summary</vt:lpstr>
      <vt:lpstr>Thanks for listening!</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Distance-based Clustering of Sparsely Observed Stochastic Processes</dc:title>
  <dc:creator>Ying Yu</dc:creator>
  <cp:lastModifiedBy>Ying Yu</cp:lastModifiedBy>
  <cp:revision>97</cp:revision>
  <dcterms:created xsi:type="dcterms:W3CDTF">2019-02-11T16:24:17Z</dcterms:created>
  <dcterms:modified xsi:type="dcterms:W3CDTF">2019-02-26T01:22:49Z</dcterms:modified>
</cp:coreProperties>
</file>